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72" r:id="rId3"/>
    <p:sldId id="273" r:id="rId4"/>
    <p:sldId id="274" r:id="rId5"/>
    <p:sldId id="275" r:id="rId6"/>
    <p:sldId id="258" r:id="rId7"/>
    <p:sldId id="29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71" r:id="rId28"/>
  </p:sldIdLst>
  <p:sldSz cx="9144000" cy="6858000" type="screen4x3"/>
  <p:notesSz cx="6858000" cy="9067800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eelance 2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5A2"/>
    <a:srgbClr val="EEA521"/>
    <a:srgbClr val="EDA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9887" autoAdjust="0"/>
  </p:normalViewPr>
  <p:slideViewPr>
    <p:cSldViewPr snapToGrid="0" snapToObjects="1">
      <p:cViewPr>
        <p:scale>
          <a:sx n="100" d="100"/>
          <a:sy n="100" d="100"/>
        </p:scale>
        <p:origin x="-528" y="756"/>
      </p:cViewPr>
      <p:guideLst>
        <p:guide orient="horz" pos="3526"/>
        <p:guide orient="horz" pos="3567"/>
        <p:guide orient="horz" pos="2166"/>
        <p:guide pos="2692"/>
        <p:guide pos="2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-4296" y="-96"/>
      </p:cViewPr>
      <p:guideLst>
        <p:guide orient="horz" pos="285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160" b="0" i="0" u="none" strike="noStrike" baseline="0" dirty="0" smtClean="0">
                <a:solidFill>
                  <a:srgbClr val="0085A2"/>
                </a:solidFill>
                <a:effectLst/>
              </a:rPr>
              <a:t>I am able to promote, support, and model creative and innovative thinking and inventiveness.</a:t>
            </a:r>
            <a:r>
              <a:rPr lang="en-US" sz="2160" b="1" i="0" u="none" strike="noStrike" baseline="0" dirty="0" smtClean="0">
                <a:solidFill>
                  <a:srgbClr val="0085A2"/>
                </a:solidFill>
              </a:rPr>
              <a:t> </a:t>
            </a:r>
            <a:endParaRPr lang="en-US" dirty="0">
              <a:solidFill>
                <a:srgbClr val="0085A2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6975308641975308E-2"/>
          <c:y val="0.23494911469669549"/>
          <c:w val="0.96604938271604934"/>
          <c:h val="0.70910699004830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Competent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 formatCode="0%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Competent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 formatCode="0%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Uncertain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 formatCode="0%">
                  <c:v>0.15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Competent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 formatCode="0%">
                  <c:v>0.45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Competent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 formatCode="0%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88251776"/>
        <c:axId val="88253568"/>
      </c:barChart>
      <c:catAx>
        <c:axId val="8825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8253568"/>
        <c:crosses val="autoZero"/>
        <c:auto val="1"/>
        <c:lblAlgn val="ctr"/>
        <c:lblOffset val="100"/>
        <c:noMultiLvlLbl val="0"/>
      </c:catAx>
      <c:valAx>
        <c:axId val="88253568"/>
        <c:scaling>
          <c:orientation val="minMax"/>
        </c:scaling>
        <c:delete val="1"/>
        <c:axPos val="l"/>
        <c:majorGridlines>
          <c:spPr>
            <a:ln w="31750">
              <a:noFill/>
            </a:ln>
          </c:spPr>
        </c:majorGridlines>
        <c:numFmt formatCode="0%" sourceLinked="1"/>
        <c:majorTickMark val="none"/>
        <c:minorTickMark val="none"/>
        <c:tickLblPos val="nextTo"/>
        <c:crossAx val="88251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8858923884514438"/>
          <c:y val="0.53697544588853241"/>
          <c:w val="0.45183374647613495"/>
          <c:h val="0.370425476301949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1"/>
          <a:lstStyle/>
          <a:p>
            <a:pPr algn="ctr">
              <a:defRPr/>
            </a:pPr>
            <a:r>
              <a:rPr lang="en-US" sz="2400" b="0" i="0" u="none" strike="noStrike" baseline="0" dirty="0" smtClean="0">
                <a:solidFill>
                  <a:srgbClr val="0085A2"/>
                </a:solidFill>
                <a:effectLst/>
              </a:rPr>
              <a:t>Writing lesson plans which incorporate the use of technology.</a:t>
            </a:r>
            <a:endParaRPr lang="en-US" sz="2400" dirty="0">
              <a:solidFill>
                <a:srgbClr val="0085A2"/>
              </a:solidFill>
            </a:endParaRPr>
          </a:p>
        </c:rich>
      </c:tx>
      <c:layout>
        <c:manualLayout>
          <c:xMode val="edge"/>
          <c:yMode val="edge"/>
          <c:x val="0.13429012345679014"/>
          <c:y val="1.683619596536692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975308641975308E-2"/>
          <c:y val="0.23494911469669549"/>
          <c:w val="0.96604938271604934"/>
          <c:h val="0.70910699004830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t" anchorCtr="0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 formatCode="0.00%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Uncertain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 formatCode="0.00%">
                  <c:v>0.34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 formatCode="0.00%">
                  <c:v>0.33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 formatCode="0.00%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36719232"/>
        <c:axId val="36741504"/>
      </c:barChart>
      <c:catAx>
        <c:axId val="3671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6741504"/>
        <c:crosses val="autoZero"/>
        <c:auto val="1"/>
        <c:lblAlgn val="ctr"/>
        <c:lblOffset val="100"/>
        <c:noMultiLvlLbl val="0"/>
      </c:catAx>
      <c:valAx>
        <c:axId val="36741504"/>
        <c:scaling>
          <c:orientation val="minMax"/>
        </c:scaling>
        <c:delete val="1"/>
        <c:axPos val="l"/>
        <c:majorGridlines>
          <c:spPr>
            <a:ln w="31750">
              <a:noFill/>
            </a:ln>
          </c:spPr>
        </c:majorGridlines>
        <c:numFmt formatCode="0.00%" sourceLinked="1"/>
        <c:majorTickMark val="none"/>
        <c:minorTickMark val="none"/>
        <c:tickLblPos val="nextTo"/>
        <c:crossAx val="36719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8858923884514438"/>
          <c:y val="0.53697544588853241"/>
          <c:w val="0.45183374647613495"/>
          <c:h val="0.370425476301949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1"/>
          <a:lstStyle/>
          <a:p>
            <a:pPr algn="ctr">
              <a:defRPr/>
            </a:pPr>
            <a:r>
              <a:rPr lang="en-US" sz="2400" b="0" i="0" u="none" strike="noStrike" baseline="0" dirty="0" smtClean="0">
                <a:solidFill>
                  <a:srgbClr val="0085A2"/>
                </a:solidFill>
                <a:effectLst/>
              </a:rPr>
              <a:t>Using electronic discussion groups.</a:t>
            </a:r>
            <a:endParaRPr lang="en-US" sz="2400" dirty="0">
              <a:solidFill>
                <a:srgbClr val="0085A2"/>
              </a:solidFill>
            </a:endParaRPr>
          </a:p>
        </c:rich>
      </c:tx>
      <c:layout>
        <c:manualLayout>
          <c:xMode val="edge"/>
          <c:yMode val="edge"/>
          <c:x val="0.18212962962962964"/>
          <c:y val="2.52542939480503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975308641975308E-2"/>
          <c:y val="0.23494911469669549"/>
          <c:w val="0.96604938271604934"/>
          <c:h val="0.70910699004830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t" anchorCtr="0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 formatCode="0.0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Uncertain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 formatCode="0.00%">
                  <c:v>0.19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 formatCode="0.00%">
                  <c:v>0.45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 formatCode="0.00%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36797824"/>
        <c:axId val="36807808"/>
      </c:barChart>
      <c:catAx>
        <c:axId val="3679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6807808"/>
        <c:crosses val="autoZero"/>
        <c:auto val="1"/>
        <c:lblAlgn val="ctr"/>
        <c:lblOffset val="100"/>
        <c:noMultiLvlLbl val="0"/>
      </c:catAx>
      <c:valAx>
        <c:axId val="36807808"/>
        <c:scaling>
          <c:orientation val="minMax"/>
        </c:scaling>
        <c:delete val="1"/>
        <c:axPos val="l"/>
        <c:majorGridlines>
          <c:spPr>
            <a:ln w="31750">
              <a:noFill/>
            </a:ln>
          </c:spPr>
        </c:majorGridlines>
        <c:numFmt formatCode="0.00%" sourceLinked="1"/>
        <c:majorTickMark val="none"/>
        <c:minorTickMark val="none"/>
        <c:tickLblPos val="nextTo"/>
        <c:crossAx val="36797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8858923884514438"/>
          <c:y val="0.53697544588853241"/>
          <c:w val="0.45183374647613495"/>
          <c:h val="0.370425476301949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1"/>
          <a:lstStyle/>
          <a:p>
            <a:pPr algn="ctr">
              <a:defRPr/>
            </a:pPr>
            <a:r>
              <a:rPr lang="en-US" sz="2400" b="0" i="0" u="none" strike="noStrike" baseline="0" dirty="0" smtClean="0">
                <a:solidFill>
                  <a:srgbClr val="0085A2"/>
                </a:solidFill>
                <a:effectLst/>
              </a:rPr>
              <a:t>Using web materials as resources for classroom activities.</a:t>
            </a:r>
            <a:endParaRPr lang="en-US" sz="2400" dirty="0">
              <a:solidFill>
                <a:srgbClr val="0085A2"/>
              </a:solidFill>
            </a:endParaRPr>
          </a:p>
        </c:rich>
      </c:tx>
      <c:layout>
        <c:manualLayout>
          <c:xMode val="edge"/>
          <c:yMode val="edge"/>
          <c:x val="0.12966049382716052"/>
          <c:y val="2.24482612871559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975308641975308E-2"/>
          <c:y val="0.23494911469669549"/>
          <c:w val="0.96604938271604934"/>
          <c:h val="0.70910699004830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t" anchorCtr="0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 formatCode="0.00%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Uncertain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 formatCode="0.00%">
                  <c:v>0.13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 formatCode="0.00%">
                  <c:v>0.47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 formatCode="0.00%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36548992"/>
        <c:axId val="36550528"/>
      </c:barChart>
      <c:catAx>
        <c:axId val="3654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6550528"/>
        <c:crosses val="autoZero"/>
        <c:auto val="1"/>
        <c:lblAlgn val="ctr"/>
        <c:lblOffset val="100"/>
        <c:noMultiLvlLbl val="0"/>
      </c:catAx>
      <c:valAx>
        <c:axId val="36550528"/>
        <c:scaling>
          <c:orientation val="minMax"/>
        </c:scaling>
        <c:delete val="1"/>
        <c:axPos val="l"/>
        <c:majorGridlines>
          <c:spPr>
            <a:ln w="31750">
              <a:noFill/>
            </a:ln>
          </c:spPr>
        </c:majorGridlines>
        <c:numFmt formatCode="0.00%" sourceLinked="1"/>
        <c:majorTickMark val="none"/>
        <c:minorTickMark val="none"/>
        <c:tickLblPos val="nextTo"/>
        <c:crossAx val="36548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8858923884514438"/>
          <c:y val="0.53697544588853241"/>
          <c:w val="0.45183374647613495"/>
          <c:h val="0.370425476301949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1"/>
          <a:lstStyle/>
          <a:p>
            <a:pPr algn="ctr">
              <a:defRPr/>
            </a:pPr>
            <a:r>
              <a:rPr lang="en-US" sz="2400" b="0" i="0" u="none" strike="noStrike" baseline="0" dirty="0" smtClean="0">
                <a:solidFill>
                  <a:srgbClr val="0085A2"/>
                </a:solidFill>
                <a:effectLst/>
              </a:rPr>
              <a:t>Making assignments which require students to use technology.</a:t>
            </a:r>
            <a:endParaRPr lang="en-US" sz="2400" dirty="0">
              <a:solidFill>
                <a:srgbClr val="0085A2"/>
              </a:solidFill>
            </a:endParaRPr>
          </a:p>
        </c:rich>
      </c:tx>
      <c:layout>
        <c:manualLayout>
          <c:xMode val="edge"/>
          <c:yMode val="edge"/>
          <c:x val="0.14354938271604942"/>
          <c:y val="1.683619596536692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975308641975308E-2"/>
          <c:y val="0.23494911469669549"/>
          <c:w val="0.96604938271604934"/>
          <c:h val="0.70910699004830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t" anchorCtr="0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 formatCode="0.00%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Uncertain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 formatCode="0.00%">
                  <c:v>0.26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 formatCode="0.00%">
                  <c:v>0.38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 formatCode="0.00%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88323200"/>
        <c:axId val="88324736"/>
      </c:barChart>
      <c:catAx>
        <c:axId val="8832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8324736"/>
        <c:crosses val="autoZero"/>
        <c:auto val="1"/>
        <c:lblAlgn val="ctr"/>
        <c:lblOffset val="100"/>
        <c:noMultiLvlLbl val="0"/>
      </c:catAx>
      <c:valAx>
        <c:axId val="88324736"/>
        <c:scaling>
          <c:orientation val="minMax"/>
        </c:scaling>
        <c:delete val="1"/>
        <c:axPos val="l"/>
        <c:majorGridlines>
          <c:spPr>
            <a:ln w="31750">
              <a:noFill/>
            </a:ln>
          </c:spPr>
        </c:majorGridlines>
        <c:numFmt formatCode="0.00%" sourceLinked="1"/>
        <c:majorTickMark val="none"/>
        <c:minorTickMark val="none"/>
        <c:tickLblPos val="nextTo"/>
        <c:crossAx val="88323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8858923884514438"/>
          <c:y val="0.53697544588853241"/>
          <c:w val="0.45183374647613495"/>
          <c:h val="0.370425476301949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1"/>
          <a:lstStyle/>
          <a:p>
            <a:pPr algn="ctr">
              <a:defRPr/>
            </a:pPr>
            <a:r>
              <a:rPr lang="en-US" sz="2400" b="0" i="0" u="none" strike="noStrike" baseline="0" dirty="0" smtClean="0">
                <a:solidFill>
                  <a:srgbClr val="0085A2"/>
                </a:solidFill>
                <a:effectLst/>
              </a:rPr>
              <a:t>Use technology to teach higher order thinking skills.</a:t>
            </a:r>
            <a:endParaRPr lang="en-US" sz="2400" dirty="0">
              <a:solidFill>
                <a:srgbClr val="0085A2"/>
              </a:solidFill>
            </a:endParaRPr>
          </a:p>
        </c:rich>
      </c:tx>
      <c:layout>
        <c:manualLayout>
          <c:xMode val="edge"/>
          <c:yMode val="edge"/>
          <c:x val="0.11496135899679205"/>
          <c:y val="2.80603266089448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975308641975308E-2"/>
          <c:y val="0.23494911469669549"/>
          <c:w val="0.96604938271604934"/>
          <c:h val="0.70910699004830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t" anchorCtr="0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 formatCode="0.00%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Uncertain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 formatCode="0.00%">
                  <c:v>0.28999999999999998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 formatCode="0.00%">
                  <c:v>0.37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 formatCode="0.00%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86956288"/>
        <c:axId val="88346624"/>
      </c:barChart>
      <c:catAx>
        <c:axId val="8695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8346624"/>
        <c:crosses val="autoZero"/>
        <c:auto val="1"/>
        <c:lblAlgn val="ctr"/>
        <c:lblOffset val="100"/>
        <c:noMultiLvlLbl val="0"/>
      </c:catAx>
      <c:valAx>
        <c:axId val="88346624"/>
        <c:scaling>
          <c:orientation val="minMax"/>
        </c:scaling>
        <c:delete val="1"/>
        <c:axPos val="l"/>
        <c:majorGridlines>
          <c:spPr>
            <a:ln w="31750">
              <a:noFill/>
            </a:ln>
          </c:spPr>
        </c:majorGridlines>
        <c:numFmt formatCode="0.00%" sourceLinked="1"/>
        <c:majorTickMark val="none"/>
        <c:minorTickMark val="none"/>
        <c:tickLblPos val="nextTo"/>
        <c:crossAx val="86956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8858923884514438"/>
          <c:y val="0.53697544588853241"/>
          <c:w val="0.45183374647613495"/>
          <c:h val="0.370425476301949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1"/>
          <a:lstStyle/>
          <a:p>
            <a:pPr algn="ctr">
              <a:defRPr/>
            </a:pPr>
            <a:r>
              <a:rPr lang="en-US" sz="2400" b="0" i="0" u="none" strike="noStrike" baseline="0" dirty="0" smtClean="0">
                <a:solidFill>
                  <a:srgbClr val="0085A2"/>
                </a:solidFill>
                <a:effectLst/>
              </a:rPr>
              <a:t>Incorporating the TEKS for Technology Applications into lesson plans.</a:t>
            </a:r>
            <a:endParaRPr lang="en-US" sz="2400" dirty="0">
              <a:solidFill>
                <a:srgbClr val="0085A2"/>
              </a:solidFill>
            </a:endParaRPr>
          </a:p>
        </c:rich>
      </c:tx>
      <c:layout>
        <c:manualLayout>
          <c:xMode val="edge"/>
          <c:yMode val="edge"/>
          <c:x val="9.2623456790123473E-2"/>
          <c:y val="2.52542939480503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975308641975308E-2"/>
          <c:y val="0.23494911469669549"/>
          <c:w val="0.96604938271604934"/>
          <c:h val="0.70910699004830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t" anchorCtr="0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 formatCode="0.00%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Uncertain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 formatCode="0.00%">
                  <c:v>0.35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 formatCode="0.00%">
                  <c:v>0.31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 formatCode="0.00%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88402944"/>
        <c:axId val="98452224"/>
      </c:barChart>
      <c:catAx>
        <c:axId val="88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8452224"/>
        <c:crosses val="autoZero"/>
        <c:auto val="1"/>
        <c:lblAlgn val="ctr"/>
        <c:lblOffset val="100"/>
        <c:noMultiLvlLbl val="0"/>
      </c:catAx>
      <c:valAx>
        <c:axId val="98452224"/>
        <c:scaling>
          <c:orientation val="minMax"/>
        </c:scaling>
        <c:delete val="1"/>
        <c:axPos val="l"/>
        <c:majorGridlines>
          <c:spPr>
            <a:ln w="31750">
              <a:noFill/>
            </a:ln>
          </c:spPr>
        </c:majorGridlines>
        <c:numFmt formatCode="0.00%" sourceLinked="1"/>
        <c:majorTickMark val="none"/>
        <c:minorTickMark val="none"/>
        <c:tickLblPos val="nextTo"/>
        <c:crossAx val="88402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8858923884514438"/>
          <c:y val="0.53697544588853241"/>
          <c:w val="0.45183374647613495"/>
          <c:h val="0.370425476301949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1"/>
          <a:lstStyle/>
          <a:p>
            <a:pPr algn="ctr">
              <a:defRPr/>
            </a:pPr>
            <a:r>
              <a:rPr lang="en-US" sz="2400" b="0" i="0" u="none" strike="noStrike" baseline="0" dirty="0" smtClean="0">
                <a:solidFill>
                  <a:srgbClr val="0085A2"/>
                </a:solidFill>
                <a:effectLst/>
              </a:rPr>
              <a:t>Teaching basic computer skills.</a:t>
            </a:r>
            <a:endParaRPr lang="en-US" sz="2400" dirty="0">
              <a:solidFill>
                <a:srgbClr val="0085A2"/>
              </a:solidFill>
            </a:endParaRPr>
          </a:p>
        </c:rich>
      </c:tx>
      <c:layout>
        <c:manualLayout>
          <c:xMode val="edge"/>
          <c:yMode val="edge"/>
          <c:x val="0.23614197530864195"/>
          <c:y val="3.36723919307338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975308641975308E-2"/>
          <c:y val="0.23494911469669549"/>
          <c:w val="0.96604938271604934"/>
          <c:h val="0.70910699004830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t" anchorCtr="0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 formatCode="0.00%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Uncertain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 formatCode="0.00%">
                  <c:v>0.11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 formatCode="0.00%">
                  <c:v>0.41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 formatCode="0.00%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88608768"/>
        <c:axId val="88610304"/>
      </c:barChart>
      <c:catAx>
        <c:axId val="8860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8610304"/>
        <c:crosses val="autoZero"/>
        <c:auto val="1"/>
        <c:lblAlgn val="ctr"/>
        <c:lblOffset val="100"/>
        <c:noMultiLvlLbl val="0"/>
      </c:catAx>
      <c:valAx>
        <c:axId val="88610304"/>
        <c:scaling>
          <c:orientation val="minMax"/>
        </c:scaling>
        <c:delete val="1"/>
        <c:axPos val="l"/>
        <c:majorGridlines>
          <c:spPr>
            <a:ln w="31750">
              <a:noFill/>
            </a:ln>
          </c:spPr>
        </c:majorGridlines>
        <c:numFmt formatCode="0.00%" sourceLinked="1"/>
        <c:majorTickMark val="none"/>
        <c:minorTickMark val="none"/>
        <c:tickLblPos val="nextTo"/>
        <c:crossAx val="88608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8858923884514438"/>
          <c:y val="0.53697544588853241"/>
          <c:w val="0.45183374647613495"/>
          <c:h val="0.370425476301949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1"/>
          <a:lstStyle/>
          <a:p>
            <a:pPr>
              <a:defRPr/>
            </a:pPr>
            <a:r>
              <a:rPr lang="en-US" sz="1800" b="0" i="0" u="none" strike="noStrike" baseline="0" dirty="0" smtClean="0">
                <a:solidFill>
                  <a:srgbClr val="0085A2"/>
                </a:solidFill>
                <a:effectLst/>
              </a:rPr>
              <a:t>I can promote student reflection using collaborative tools to reveal and clarify students’ conceptual understanding and thinking, planning, </a:t>
            </a:r>
            <a:r>
              <a:rPr lang="en-US" sz="1800" b="0" i="0" u="none" strike="noStrike" baseline="0" dirty="0" smtClean="0">
                <a:solidFill>
                  <a:srgbClr val="0085A2"/>
                </a:solidFill>
                <a:effectLst/>
              </a:rPr>
              <a:t>and </a:t>
            </a:r>
            <a:r>
              <a:rPr lang="en-US" sz="1800" b="0" i="0" u="none" strike="noStrike" baseline="0" dirty="0" smtClean="0">
                <a:solidFill>
                  <a:srgbClr val="0085A2"/>
                </a:solidFill>
                <a:effectLst/>
              </a:rPr>
              <a:t>creative processes.</a:t>
            </a:r>
            <a:endParaRPr lang="en-US" sz="1800" dirty="0">
              <a:solidFill>
                <a:srgbClr val="0085A2"/>
              </a:solidFill>
            </a:endParaRPr>
          </a:p>
        </c:rich>
      </c:tx>
      <c:layout>
        <c:manualLayout>
          <c:xMode val="edge"/>
          <c:yMode val="edge"/>
          <c:x val="9.9880431612715079E-2"/>
          <c:y val="2.24482612871559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975308641975308E-2"/>
          <c:y val="0.23494911469669549"/>
          <c:w val="0.96604938271604934"/>
          <c:h val="0.70910699004830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t" anchorCtr="0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4.9799999999999997E-2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 formatCode="0.00%">
                  <c:v>9.9500000000000005E-2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Uncertain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 formatCode="0.00%">
                  <c:v>0.23880000000000001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 formatCode="0.00%">
                  <c:v>0.41749999999999998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 formatCode="0.00%">
                  <c:v>0.19400000000000001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34907648"/>
        <c:axId val="35864576"/>
      </c:barChart>
      <c:catAx>
        <c:axId val="3490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5864576"/>
        <c:crosses val="autoZero"/>
        <c:auto val="1"/>
        <c:lblAlgn val="ctr"/>
        <c:lblOffset val="100"/>
        <c:noMultiLvlLbl val="0"/>
      </c:catAx>
      <c:valAx>
        <c:axId val="35864576"/>
        <c:scaling>
          <c:orientation val="minMax"/>
        </c:scaling>
        <c:delete val="1"/>
        <c:axPos val="l"/>
        <c:majorGridlines>
          <c:spPr>
            <a:ln w="31750">
              <a:noFill/>
            </a:ln>
          </c:spPr>
        </c:majorGridlines>
        <c:numFmt formatCode="0.00%" sourceLinked="1"/>
        <c:majorTickMark val="none"/>
        <c:minorTickMark val="none"/>
        <c:tickLblPos val="nextTo"/>
        <c:crossAx val="34907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8858923884514438"/>
          <c:y val="0.53697544588853241"/>
          <c:w val="0.45183374647613495"/>
          <c:h val="0.370425476301949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1"/>
          <a:lstStyle/>
          <a:p>
            <a:pPr>
              <a:defRPr/>
            </a:pPr>
            <a:r>
              <a:rPr lang="en-US" sz="1800" b="0" i="0" u="none" strike="noStrike" baseline="0" dirty="0" smtClean="0">
                <a:solidFill>
                  <a:srgbClr val="0085A2"/>
                </a:solidFill>
                <a:effectLst/>
              </a:rPr>
              <a:t>I can model collaborative knowledge construction by engaging in learning with students, colleagues, and others in face-to-face and virtual environments.</a:t>
            </a:r>
            <a:endParaRPr lang="en-US" sz="1800" dirty="0">
              <a:solidFill>
                <a:srgbClr val="0085A2"/>
              </a:solidFill>
            </a:endParaRPr>
          </a:p>
        </c:rich>
      </c:tx>
      <c:layout>
        <c:manualLayout>
          <c:xMode val="edge"/>
          <c:yMode val="edge"/>
          <c:x val="0.10605327111888792"/>
          <c:y val="4.20904899134173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975308641975308E-2"/>
          <c:y val="0.23494911469669549"/>
          <c:w val="0.96604938271604934"/>
          <c:h val="0.70910699004830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t" anchorCtr="0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 formatCode="0.00%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Uncertain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 formatCode="0.00%">
                  <c:v>0.18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 formatCode="0.00%">
                  <c:v>0.43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 formatCode="0.00%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87069056"/>
        <c:axId val="87070592"/>
      </c:barChart>
      <c:catAx>
        <c:axId val="8706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7070592"/>
        <c:crosses val="autoZero"/>
        <c:auto val="1"/>
        <c:lblAlgn val="ctr"/>
        <c:lblOffset val="100"/>
        <c:noMultiLvlLbl val="0"/>
      </c:catAx>
      <c:valAx>
        <c:axId val="87070592"/>
        <c:scaling>
          <c:orientation val="minMax"/>
        </c:scaling>
        <c:delete val="1"/>
        <c:axPos val="l"/>
        <c:majorGridlines>
          <c:spPr>
            <a:ln w="31750">
              <a:noFill/>
            </a:ln>
          </c:spPr>
        </c:majorGridlines>
        <c:numFmt formatCode="0.00%" sourceLinked="1"/>
        <c:majorTickMark val="none"/>
        <c:minorTickMark val="none"/>
        <c:tickLblPos val="nextTo"/>
        <c:crossAx val="87069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8858923884514438"/>
          <c:y val="0.53697544588853241"/>
          <c:w val="0.45183374647613495"/>
          <c:h val="0.370425476301949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1"/>
          <a:lstStyle/>
          <a:p>
            <a:pPr>
              <a:defRPr/>
            </a:pPr>
            <a:r>
              <a:rPr lang="en-US" sz="2000" b="0" i="0" u="none" strike="noStrike" baseline="0" dirty="0" smtClean="0">
                <a:solidFill>
                  <a:srgbClr val="0085A2"/>
                </a:solidFill>
                <a:effectLst/>
              </a:rPr>
              <a:t>I can customize and personalize learning activities to address students’ diverse learning styles, working strategies, and abilities using digital tools and resources.</a:t>
            </a:r>
            <a:endParaRPr lang="en-US" sz="2000" dirty="0">
              <a:solidFill>
                <a:srgbClr val="0085A2"/>
              </a:solidFill>
            </a:endParaRPr>
          </a:p>
        </c:rich>
      </c:tx>
      <c:layout>
        <c:manualLayout>
          <c:xMode val="edge"/>
          <c:yMode val="edge"/>
          <c:x val="4.0177408379508117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975308641975308E-2"/>
          <c:y val="0.23494911469669549"/>
          <c:w val="0.96604938271604934"/>
          <c:h val="0.70910699004830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t" anchorCtr="0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 formatCode="0.00%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Uncertain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 formatCode="0.00%">
                  <c:v>0.24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 formatCode="0.00%">
                  <c:v>0.37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 formatCode="0.00%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36214656"/>
        <c:axId val="36216192"/>
      </c:barChart>
      <c:catAx>
        <c:axId val="3621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6216192"/>
        <c:crosses val="autoZero"/>
        <c:auto val="1"/>
        <c:lblAlgn val="ctr"/>
        <c:lblOffset val="100"/>
        <c:noMultiLvlLbl val="0"/>
      </c:catAx>
      <c:valAx>
        <c:axId val="36216192"/>
        <c:scaling>
          <c:orientation val="minMax"/>
        </c:scaling>
        <c:delete val="1"/>
        <c:axPos val="l"/>
        <c:majorGridlines>
          <c:spPr>
            <a:ln w="31750">
              <a:noFill/>
            </a:ln>
          </c:spPr>
        </c:majorGridlines>
        <c:numFmt formatCode="0.00%" sourceLinked="1"/>
        <c:majorTickMark val="none"/>
        <c:minorTickMark val="none"/>
        <c:tickLblPos val="nextTo"/>
        <c:crossAx val="36214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8858923884514438"/>
          <c:y val="0.53697544588853241"/>
          <c:w val="0.45183374647613495"/>
          <c:h val="0.370425476301949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1"/>
          <a:lstStyle/>
          <a:p>
            <a:pPr algn="ctr">
              <a:defRPr/>
            </a:pPr>
            <a:r>
              <a:rPr lang="en-US" sz="1800" b="0" i="0" u="none" strike="noStrike" baseline="0" dirty="0" smtClean="0">
                <a:solidFill>
                  <a:srgbClr val="0085A2"/>
                </a:solidFill>
                <a:effectLst/>
              </a:rPr>
              <a:t>I can collaborate with students, peers, parents, and community members using digital tools and resources to support student success and innovation.</a:t>
            </a:r>
            <a:endParaRPr lang="en-US" sz="1800" dirty="0">
              <a:solidFill>
                <a:srgbClr val="0085A2"/>
              </a:solidFill>
            </a:endParaRPr>
          </a:p>
        </c:rich>
      </c:tx>
      <c:layout>
        <c:manualLayout>
          <c:xMode val="edge"/>
          <c:yMode val="edge"/>
          <c:x val="5.1628025663458733E-2"/>
          <c:y val="2.52542939480503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975308641975308E-2"/>
          <c:y val="0.23494911469669549"/>
          <c:w val="0.96604938271604934"/>
          <c:h val="0.70910699004830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t" anchorCtr="0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 formatCode="0.00%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Uncertain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 formatCode="0.00%">
                  <c:v>0.15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 formatCode="0.00%">
                  <c:v>0.43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 formatCode="0.00%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36313728"/>
        <c:axId val="36340096"/>
      </c:barChart>
      <c:catAx>
        <c:axId val="3631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6340096"/>
        <c:crosses val="autoZero"/>
        <c:auto val="1"/>
        <c:lblAlgn val="ctr"/>
        <c:lblOffset val="100"/>
        <c:noMultiLvlLbl val="0"/>
      </c:catAx>
      <c:valAx>
        <c:axId val="36340096"/>
        <c:scaling>
          <c:orientation val="minMax"/>
        </c:scaling>
        <c:delete val="1"/>
        <c:axPos val="l"/>
        <c:majorGridlines>
          <c:spPr>
            <a:ln w="31750">
              <a:noFill/>
            </a:ln>
          </c:spPr>
        </c:majorGridlines>
        <c:numFmt formatCode="0.00%" sourceLinked="1"/>
        <c:majorTickMark val="none"/>
        <c:minorTickMark val="none"/>
        <c:tickLblPos val="nextTo"/>
        <c:crossAx val="363137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8858923884514438"/>
          <c:y val="0.53697544588853241"/>
          <c:w val="0.45183374647613495"/>
          <c:h val="0.370425476301949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1"/>
          <a:lstStyle/>
          <a:p>
            <a:pPr algn="ctr">
              <a:defRPr/>
            </a:pPr>
            <a:r>
              <a:rPr lang="en-US" sz="1800" b="0" i="0" u="none" strike="noStrike" baseline="0" dirty="0" smtClean="0">
                <a:solidFill>
                  <a:srgbClr val="0085A2"/>
                </a:solidFill>
                <a:effectLst/>
              </a:rPr>
              <a:t>I can communicate relevant information and ideas effectively to students, parents, and peers using a variety of digital age media and formats.</a:t>
            </a:r>
            <a:endParaRPr lang="en-US" sz="1800" dirty="0">
              <a:solidFill>
                <a:srgbClr val="0085A2"/>
              </a:solidFill>
            </a:endParaRPr>
          </a:p>
        </c:rich>
      </c:tx>
      <c:layout>
        <c:manualLayout>
          <c:xMode val="edge"/>
          <c:yMode val="edge"/>
          <c:x val="5.8672839506172851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975308641975308E-2"/>
          <c:y val="0.23494911469669549"/>
          <c:w val="0.96604938271604934"/>
          <c:h val="0.70910699004830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t" anchorCtr="0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 formatCode="0.00%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Uncertain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 formatCode="0.00%">
                  <c:v>0.12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 formatCode="0.00%">
                  <c:v>0.47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 formatCode="0.00%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35986816"/>
        <c:axId val="36021376"/>
      </c:barChart>
      <c:catAx>
        <c:axId val="359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6021376"/>
        <c:crosses val="autoZero"/>
        <c:auto val="1"/>
        <c:lblAlgn val="ctr"/>
        <c:lblOffset val="100"/>
        <c:noMultiLvlLbl val="0"/>
      </c:catAx>
      <c:valAx>
        <c:axId val="36021376"/>
        <c:scaling>
          <c:orientation val="minMax"/>
        </c:scaling>
        <c:delete val="1"/>
        <c:axPos val="l"/>
        <c:majorGridlines>
          <c:spPr>
            <a:ln w="31750">
              <a:noFill/>
            </a:ln>
          </c:spPr>
        </c:majorGridlines>
        <c:numFmt formatCode="0.00%" sourceLinked="1"/>
        <c:majorTickMark val="none"/>
        <c:minorTickMark val="none"/>
        <c:tickLblPos val="nextTo"/>
        <c:crossAx val="35986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8858923884514438"/>
          <c:y val="0.53697544588853241"/>
          <c:w val="0.45183374647613495"/>
          <c:h val="0.370425476301949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1"/>
          <a:lstStyle/>
          <a:p>
            <a:pPr algn="ctr">
              <a:defRPr/>
            </a:pPr>
            <a:r>
              <a:rPr lang="en-US" sz="1800" b="0" i="0" u="none" strike="noStrike" baseline="0" dirty="0" smtClean="0">
                <a:solidFill>
                  <a:srgbClr val="0085A2"/>
                </a:solidFill>
                <a:effectLst/>
              </a:rPr>
              <a:t>I can promote and model digital etiquette and responsible social interactions related to the use of technology and information.</a:t>
            </a:r>
            <a:endParaRPr lang="en-US" sz="1800" dirty="0">
              <a:solidFill>
                <a:srgbClr val="0085A2"/>
              </a:solidFill>
            </a:endParaRPr>
          </a:p>
        </c:rich>
      </c:tx>
      <c:layout>
        <c:manualLayout>
          <c:xMode val="edge"/>
          <c:yMode val="edge"/>
          <c:x val="7.4104938271604956E-2"/>
          <c:y val="2.52542939480503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975308641975308E-2"/>
          <c:y val="0.23494911469669549"/>
          <c:w val="0.96604938271604934"/>
          <c:h val="0.70910699004830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t" anchorCtr="0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 formatCode="0.00%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Uncertain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 formatCode="0.00%">
                  <c:v>0.12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 formatCode="0.00%">
                  <c:v>0.45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 formatCode="0.00%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36139392"/>
        <c:axId val="36140928"/>
      </c:barChart>
      <c:catAx>
        <c:axId val="3613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6140928"/>
        <c:crosses val="autoZero"/>
        <c:auto val="1"/>
        <c:lblAlgn val="ctr"/>
        <c:lblOffset val="100"/>
        <c:noMultiLvlLbl val="0"/>
      </c:catAx>
      <c:valAx>
        <c:axId val="36140928"/>
        <c:scaling>
          <c:orientation val="minMax"/>
        </c:scaling>
        <c:delete val="1"/>
        <c:axPos val="l"/>
        <c:majorGridlines>
          <c:spPr>
            <a:ln w="31750">
              <a:noFill/>
            </a:ln>
          </c:spPr>
        </c:majorGridlines>
        <c:numFmt formatCode="0.00%" sourceLinked="1"/>
        <c:majorTickMark val="none"/>
        <c:minorTickMark val="none"/>
        <c:tickLblPos val="nextTo"/>
        <c:crossAx val="361393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8858923884514438"/>
          <c:y val="0.53697544588853241"/>
          <c:w val="0.45183374647613495"/>
          <c:h val="0.370425476301949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1"/>
          <a:lstStyle/>
          <a:p>
            <a:pPr algn="ctr">
              <a:defRPr/>
            </a:pPr>
            <a:r>
              <a:rPr lang="en-US" sz="1800" b="0" i="0" u="none" strike="noStrike" baseline="0" dirty="0" smtClean="0">
                <a:solidFill>
                  <a:srgbClr val="0085A2"/>
                </a:solidFill>
                <a:effectLst/>
              </a:rPr>
              <a:t>I can evaluate and reflect on current research and professional practice on a regular basis to make effective use of existing and emerging digital tools and resources in support of student learning.</a:t>
            </a:r>
            <a:endParaRPr lang="en-US" sz="1800" dirty="0">
              <a:solidFill>
                <a:srgbClr val="0085A2"/>
              </a:solidFill>
            </a:endParaRPr>
          </a:p>
        </c:rich>
      </c:tx>
      <c:layout>
        <c:manualLayout>
          <c:xMode val="edge"/>
          <c:yMode val="edge"/>
          <c:x val="9.4166666666666662E-2"/>
          <c:y val="2.80603266089448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975308641975308E-2"/>
          <c:y val="0.23494911469669549"/>
          <c:w val="0.96604938271604934"/>
          <c:h val="0.70910699004830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t" anchorCtr="0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 formatCode="0.00%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Uncertain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 formatCode="0.00%">
                  <c:v>0.2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 formatCode="0.00%">
                  <c:v>0.46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 formatCode="0.00%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36594816"/>
        <c:axId val="36596352"/>
      </c:barChart>
      <c:catAx>
        <c:axId val="3659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6596352"/>
        <c:crosses val="autoZero"/>
        <c:auto val="1"/>
        <c:lblAlgn val="ctr"/>
        <c:lblOffset val="100"/>
        <c:noMultiLvlLbl val="0"/>
      </c:catAx>
      <c:valAx>
        <c:axId val="36596352"/>
        <c:scaling>
          <c:orientation val="minMax"/>
        </c:scaling>
        <c:delete val="1"/>
        <c:axPos val="l"/>
        <c:majorGridlines>
          <c:spPr>
            <a:ln w="31750">
              <a:noFill/>
            </a:ln>
          </c:spPr>
        </c:majorGridlines>
        <c:numFmt formatCode="0.00%" sourceLinked="1"/>
        <c:majorTickMark val="none"/>
        <c:minorTickMark val="none"/>
        <c:tickLblPos val="nextTo"/>
        <c:crossAx val="36594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8858923884514438"/>
          <c:y val="0.53697544588853241"/>
          <c:w val="0.45183374647613495"/>
          <c:h val="0.370425476301949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1"/>
          <a:lstStyle/>
          <a:p>
            <a:pPr algn="ctr">
              <a:defRPr/>
            </a:pPr>
            <a:r>
              <a:rPr lang="en-US" sz="2400" b="0" i="0" u="none" strike="noStrike" baseline="0" dirty="0" smtClean="0">
                <a:solidFill>
                  <a:srgbClr val="0085A2"/>
                </a:solidFill>
                <a:effectLst/>
              </a:rPr>
              <a:t>Using technology in classroom activities</a:t>
            </a:r>
            <a:r>
              <a:rPr lang="en-US" sz="2400" b="0" i="0" u="none" strike="noStrike" baseline="0" dirty="0" smtClean="0">
                <a:effectLst/>
              </a:rPr>
              <a:t>.</a:t>
            </a:r>
            <a:endParaRPr lang="en-US" sz="2400" dirty="0"/>
          </a:p>
        </c:rich>
      </c:tx>
      <c:layout>
        <c:manualLayout>
          <c:xMode val="edge"/>
          <c:yMode val="edge"/>
          <c:x val="0.15126543209876545"/>
          <c:y val="2.24482612871559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975308641975308E-2"/>
          <c:y val="0.23494911469669549"/>
          <c:w val="0.96604938271604934"/>
          <c:h val="0.70910699004830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t" anchorCtr="0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 formatCode="0.00%">
                  <c:v>0.04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Uncertain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 formatCode="0.00%">
                  <c:v>0.17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 formatCode="0.00%">
                  <c:v>0.4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Competent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 formatCode="0.00%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36419456"/>
        <c:axId val="36420992"/>
      </c:barChart>
      <c:catAx>
        <c:axId val="3641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6420992"/>
        <c:crosses val="autoZero"/>
        <c:auto val="1"/>
        <c:lblAlgn val="ctr"/>
        <c:lblOffset val="100"/>
        <c:noMultiLvlLbl val="0"/>
      </c:catAx>
      <c:valAx>
        <c:axId val="36420992"/>
        <c:scaling>
          <c:orientation val="minMax"/>
        </c:scaling>
        <c:delete val="1"/>
        <c:axPos val="l"/>
        <c:majorGridlines>
          <c:spPr>
            <a:ln w="31750">
              <a:noFill/>
            </a:ln>
          </c:spPr>
        </c:majorGridlines>
        <c:numFmt formatCode="0.00%" sourceLinked="1"/>
        <c:majorTickMark val="none"/>
        <c:minorTickMark val="none"/>
        <c:tickLblPos val="nextTo"/>
        <c:crossAx val="36419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8858923884514438"/>
          <c:y val="0.53697544588853241"/>
          <c:w val="0.45183374647613495"/>
          <c:h val="0.370425476301949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B67C3-5ACA-EA46-A531-41774A3E483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79450"/>
            <a:ext cx="4533900" cy="3400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07205"/>
            <a:ext cx="5486400" cy="40805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12836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12836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5B1BE-C117-2946-9575-7A00B18A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63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Online social technologies may help candidates during group collaborative processes (Lipponen, 2002), as they construct online artifacts that reflect their shared knowledge (Augar, Raitman, &amp; Zhou, 2004; Wang &amp; Turner, 2004).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C2D86C-F630-43BB-8166-DC564DD298B9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5151-07DF-4861-A1B9-B21DFB2F59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0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5151-07DF-4861-A1B9-B21DFB2F59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0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5151-07DF-4861-A1B9-B21DFB2F59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0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5151-07DF-4861-A1B9-B21DFB2F59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0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5151-07DF-4861-A1B9-B21DFB2F59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0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5151-07DF-4861-A1B9-B21DFB2F59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0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5151-07DF-4861-A1B9-B21DFB2F59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5151-07DF-4861-A1B9-B21DFB2F59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5151-07DF-4861-A1B9-B21DFB2F59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5151-07DF-4861-A1B9-B21DFB2F59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5151-07DF-4861-A1B9-B21DFB2F59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5151-07DF-4861-A1B9-B21DFB2F59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0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5151-07DF-4861-A1B9-B21DFB2F59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0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5151-07DF-4861-A1B9-B21DFB2F59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0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A5151-07DF-4861-A1B9-B21DFB2F59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525" y="2117727"/>
            <a:ext cx="7267575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2475" y="38766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79B4-CA73-EA4D-A95E-6A6FB9C4AE7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6524" y="6356351"/>
            <a:ext cx="305752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9775" y="6356351"/>
            <a:ext cx="2133600" cy="365125"/>
          </a:xfrm>
        </p:spPr>
        <p:txBody>
          <a:bodyPr/>
          <a:lstStyle/>
          <a:p>
            <a:fld id="{C4D524A5-5B7C-6345-981D-3DC1C61B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9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1" y="0"/>
            <a:ext cx="11811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505700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2"/>
            <a:ext cx="75057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79B4-CA73-EA4D-A95E-6A6FB9C4AE7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7475" y="6356351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67375" y="6365876"/>
            <a:ext cx="2133600" cy="365125"/>
          </a:xfrm>
        </p:spPr>
        <p:txBody>
          <a:bodyPr/>
          <a:lstStyle/>
          <a:p>
            <a:fld id="{C4D524A5-5B7C-6345-981D-3DC1C61B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1453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1453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79B4-CA73-EA4D-A95E-6A6FB9C4AE7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7474" y="6356351"/>
            <a:ext cx="301942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43575" y="6356351"/>
            <a:ext cx="2133600" cy="365125"/>
          </a:xfrm>
        </p:spPr>
        <p:txBody>
          <a:bodyPr/>
          <a:lstStyle/>
          <a:p>
            <a:fld id="{C4D524A5-5B7C-6345-981D-3DC1C61B65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1" y="0"/>
            <a:ext cx="1181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5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2"/>
            <a:ext cx="37242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6275" y="1600202"/>
            <a:ext cx="3448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79B4-CA73-EA4D-A95E-6A6FB9C4AE7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7950" y="635635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00725" y="6356351"/>
            <a:ext cx="2133600" cy="365125"/>
          </a:xfrm>
        </p:spPr>
        <p:txBody>
          <a:bodyPr/>
          <a:lstStyle/>
          <a:p>
            <a:fld id="{C4D524A5-5B7C-6345-981D-3DC1C61B65E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1" y="0"/>
            <a:ext cx="1181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9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32194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32194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25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925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79B4-CA73-EA4D-A95E-6A6FB9C4AE7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95575" y="6356351"/>
            <a:ext cx="2990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6356351"/>
            <a:ext cx="2133600" cy="365125"/>
          </a:xfrm>
        </p:spPr>
        <p:txBody>
          <a:bodyPr/>
          <a:lstStyle/>
          <a:p>
            <a:fld id="{C4D524A5-5B7C-6345-981D-3DC1C61B65E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1" y="0"/>
            <a:ext cx="1181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7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95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79B4-CA73-EA4D-A95E-6A6FB9C4AE7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7475" y="6356351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53100" y="6356351"/>
            <a:ext cx="2133600" cy="365125"/>
          </a:xfrm>
        </p:spPr>
        <p:txBody>
          <a:bodyPr/>
          <a:lstStyle/>
          <a:p>
            <a:fld id="{C4D524A5-5B7C-6345-981D-3DC1C61B65E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1" y="0"/>
            <a:ext cx="1181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5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79B4-CA73-EA4D-A95E-6A6FB9C4AE7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05100" y="6356351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34050" y="6356351"/>
            <a:ext cx="2133600" cy="365125"/>
          </a:xfrm>
        </p:spPr>
        <p:txBody>
          <a:bodyPr/>
          <a:lstStyle/>
          <a:p>
            <a:fld id="{C4D524A5-5B7C-6345-981D-3DC1C61B65E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1" y="0"/>
            <a:ext cx="1181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7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2362199" cy="1162050"/>
          </a:xfrm>
        </p:spPr>
        <p:txBody>
          <a:bodyPr anchor="b"/>
          <a:lstStyle>
            <a:lvl1pPr algn="l">
              <a:defRPr sz="2000" b="1"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273051"/>
            <a:ext cx="5000625" cy="5853113"/>
          </a:xfrm>
        </p:spPr>
        <p:txBody>
          <a:bodyPr/>
          <a:lstStyle>
            <a:lvl1pPr>
              <a:defRPr sz="3200">
                <a:latin typeface="Garamond" pitchFamily="18" charset="0"/>
              </a:defRPr>
            </a:lvl1pPr>
            <a:lvl2pPr>
              <a:defRPr sz="2800">
                <a:latin typeface="Garamond" pitchFamily="18" charset="0"/>
              </a:defRPr>
            </a:lvl2pPr>
            <a:lvl3pPr>
              <a:defRPr sz="2400">
                <a:latin typeface="Garamond" pitchFamily="18" charset="0"/>
              </a:defRPr>
            </a:lvl3pPr>
            <a:lvl4pPr>
              <a:defRPr sz="2000">
                <a:latin typeface="Garamond" pitchFamily="18" charset="0"/>
              </a:defRPr>
            </a:lvl4pPr>
            <a:lvl5pPr>
              <a:defRPr sz="2000">
                <a:latin typeface="Garamond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2362198" cy="4691063"/>
          </a:xfrm>
        </p:spPr>
        <p:txBody>
          <a:bodyPr/>
          <a:lstStyle>
            <a:lvl1pPr marL="0" indent="0">
              <a:buNone/>
              <a:defRPr sz="1400">
                <a:latin typeface="Garamond" pitchFamily="18" charset="0"/>
              </a:defRPr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79B4-CA73-EA4D-A95E-6A6FB9C4AE7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24A5-5B7C-6345-981D-3DC1C61B65E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1" y="0"/>
            <a:ext cx="1181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1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aramond" pitchFamily="18" charset="0"/>
              </a:defRPr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79B4-CA73-EA4D-A95E-6A6FB9C4AE75}" type="datetimeFigureOut">
              <a:rPr lang="en-US" smtClean="0"/>
              <a:t>10/21/2013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6050" y="6356351"/>
            <a:ext cx="2990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43575" y="6356351"/>
            <a:ext cx="2133600" cy="365125"/>
          </a:xfrm>
        </p:spPr>
        <p:txBody>
          <a:bodyPr/>
          <a:lstStyle/>
          <a:p>
            <a:fld id="{C4D524A5-5B7C-6345-981D-3DC1C61B65E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1" y="0"/>
            <a:ext cx="1181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5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05701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7505701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179B4-CA73-EA4D-A95E-6A6FB9C4AE7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095625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9301" y="6356351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524A5-5B7C-6345-981D-3DC1C61B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7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rgbClr val="0085A2"/>
          </a:solidFill>
          <a:latin typeface="Garamond" pitchFamily="18" charset="0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giles@uhcl.edu" TargetMode="External"/><Relationship Id="rId2" Type="http://schemas.openxmlformats.org/officeDocument/2006/relationships/hyperlink" Target="mailto:willis@uhcl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6314" y="342900"/>
            <a:ext cx="7953375" cy="2324100"/>
          </a:xfrm>
          <a:prstGeom prst="rect">
            <a:avLst/>
          </a:prstGeom>
        </p:spPr>
        <p:txBody>
          <a:bodyPr wrap="square" lIns="0" tIns="45714" rIns="0" bIns="45714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Competence and Confidence: Keys to Preparing Teachers to Meet the Challenges of Tomorrow’s Technologies</a:t>
            </a:r>
            <a:endParaRPr lang="en-US" sz="4800" baseline="30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UHCLsigline_PM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74" y="6063322"/>
            <a:ext cx="5816600" cy="457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386" y="4181475"/>
            <a:ext cx="7419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Jana M Willis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Michelle Giles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Facilitate and Inspire Student Learning and Creativity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816481"/>
              </p:ext>
            </p:extLst>
          </p:nvPr>
        </p:nvGraphicFramePr>
        <p:xfrm>
          <a:off x="3810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25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and Develop Digital Age Learning Experiences and Assessments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356064"/>
              </p:ext>
            </p:extLst>
          </p:nvPr>
        </p:nvGraphicFramePr>
        <p:xfrm>
          <a:off x="3810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8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Digital Age Work and Learning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088698"/>
              </p:ext>
            </p:extLst>
          </p:nvPr>
        </p:nvGraphicFramePr>
        <p:xfrm>
          <a:off x="3810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52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Digital Age Work and Learning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956794"/>
              </p:ext>
            </p:extLst>
          </p:nvPr>
        </p:nvGraphicFramePr>
        <p:xfrm>
          <a:off x="3810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79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Promote and Model Digital Citizenship and Responsibility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664143"/>
              </p:ext>
            </p:extLst>
          </p:nvPr>
        </p:nvGraphicFramePr>
        <p:xfrm>
          <a:off x="3810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7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Engage in Professional Growth and Leadership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751619"/>
              </p:ext>
            </p:extLst>
          </p:nvPr>
        </p:nvGraphicFramePr>
        <p:xfrm>
          <a:off x="3810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08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Comfort Levels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944797"/>
              </p:ext>
            </p:extLst>
          </p:nvPr>
        </p:nvGraphicFramePr>
        <p:xfrm>
          <a:off x="3810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90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Comfort Levels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837016"/>
              </p:ext>
            </p:extLst>
          </p:nvPr>
        </p:nvGraphicFramePr>
        <p:xfrm>
          <a:off x="3810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47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Comfort Levels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211076"/>
              </p:ext>
            </p:extLst>
          </p:nvPr>
        </p:nvGraphicFramePr>
        <p:xfrm>
          <a:off x="3810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57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Comfort Levels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873443"/>
              </p:ext>
            </p:extLst>
          </p:nvPr>
        </p:nvGraphicFramePr>
        <p:xfrm>
          <a:off x="3810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53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3"/>
            <a:ext cx="7505700" cy="2476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85A2"/>
                </a:solidFill>
              </a:rPr>
              <a:t>What are the competence </a:t>
            </a:r>
            <a:r>
              <a:rPr lang="en-US" sz="3600" dirty="0">
                <a:solidFill>
                  <a:srgbClr val="0085A2"/>
                </a:solidFill>
              </a:rPr>
              <a:t>and confidence levels </a:t>
            </a:r>
            <a:r>
              <a:rPr lang="en-US" sz="3600" dirty="0" smtClean="0">
                <a:solidFill>
                  <a:srgbClr val="0085A2"/>
                </a:solidFill>
              </a:rPr>
              <a:t>of preservice teacher candidates in </a:t>
            </a:r>
            <a:r>
              <a:rPr lang="en-US" sz="3600" dirty="0">
                <a:solidFill>
                  <a:srgbClr val="0085A2"/>
                </a:solidFill>
              </a:rPr>
              <a:t>the use of the various tools used in </a:t>
            </a:r>
            <a:r>
              <a:rPr lang="en-US" sz="3600" dirty="0" smtClean="0">
                <a:solidFill>
                  <a:srgbClr val="0085A2"/>
                </a:solidFill>
              </a:rPr>
              <a:t>a technology integration </a:t>
            </a:r>
            <a:r>
              <a:rPr lang="en-US" sz="3600" dirty="0">
                <a:solidFill>
                  <a:srgbClr val="0085A2"/>
                </a:solidFill>
              </a:rPr>
              <a:t>course. </a:t>
            </a:r>
          </a:p>
        </p:txBody>
      </p:sp>
    </p:spTree>
    <p:extLst>
      <p:ext uri="{BB962C8B-B14F-4D97-AF65-F5344CB8AC3E}">
        <p14:creationId xmlns:p14="http://schemas.microsoft.com/office/powerpoint/2010/main" val="15694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Comfort Levels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092824"/>
              </p:ext>
            </p:extLst>
          </p:nvPr>
        </p:nvGraphicFramePr>
        <p:xfrm>
          <a:off x="3810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08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Comfort Levels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924903"/>
              </p:ext>
            </p:extLst>
          </p:nvPr>
        </p:nvGraphicFramePr>
        <p:xfrm>
          <a:off x="3810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59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Comfort Levels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948288"/>
              </p:ext>
            </p:extLst>
          </p:nvPr>
        </p:nvGraphicFramePr>
        <p:xfrm>
          <a:off x="3810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57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Comfort Levels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038389"/>
              </p:ext>
            </p:extLst>
          </p:nvPr>
        </p:nvGraphicFramePr>
        <p:xfrm>
          <a:off x="3810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33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 Dunning, Ph.D. at Cornell has found </a:t>
            </a:r>
            <a:r>
              <a:rPr lang="en-US" dirty="0"/>
              <a:t>that the least competent performers inflate their abilities the most; that the reason for the </a:t>
            </a:r>
            <a:r>
              <a:rPr lang="en-US" dirty="0" smtClean="0"/>
              <a:t>over inflation </a:t>
            </a:r>
            <a:r>
              <a:rPr lang="en-US" dirty="0"/>
              <a:t>seems to be ignorance, not arrogance; and that chronic self-beliefs, however inaccurate, underlie both people's over and underestimations of how well they're doing.</a:t>
            </a:r>
          </a:p>
        </p:txBody>
      </p:sp>
    </p:spTree>
    <p:extLst>
      <p:ext uri="{BB962C8B-B14F-4D97-AF65-F5344CB8AC3E}">
        <p14:creationId xmlns:p14="http://schemas.microsoft.com/office/powerpoint/2010/main" val="37465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 subjective area like </a:t>
            </a:r>
            <a:r>
              <a:rPr lang="en-US" dirty="0" smtClean="0"/>
              <a:t>intelligence people </a:t>
            </a:r>
            <a:r>
              <a:rPr lang="en-US" dirty="0"/>
              <a:t>tend to perceive their competence in self-serving ways</a:t>
            </a:r>
            <a:r>
              <a:rPr lang="en-US" dirty="0" smtClean="0"/>
              <a:t>.</a:t>
            </a:r>
          </a:p>
          <a:p>
            <a:r>
              <a:rPr lang="en-US" dirty="0"/>
              <a:t>People don't like giving negative </a:t>
            </a:r>
            <a:r>
              <a:rPr lang="en-US" dirty="0" smtClean="0"/>
              <a:t>feedback.</a:t>
            </a:r>
          </a:p>
          <a:p>
            <a:r>
              <a:rPr lang="en-US" dirty="0" smtClean="0"/>
              <a:t>Inflating </a:t>
            </a:r>
            <a:r>
              <a:rPr lang="en-US" dirty="0"/>
              <a:t>one's sense of self creates positive emotions and feelings of self-efficacy, but the downside is that people don't really like self-enhancers very </a:t>
            </a:r>
            <a:r>
              <a:rPr lang="en-US" dirty="0" smtClean="0"/>
              <a:t>much“ (Heine, 1999).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the Truth.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frame competence and confidence self-evaluation to obtain an accurate measures.</a:t>
            </a:r>
          </a:p>
          <a:p>
            <a:r>
              <a:rPr lang="en-US" dirty="0"/>
              <a:t>Overconfidence produces underachievement: Inaccurate self evaluations </a:t>
            </a:r>
            <a:r>
              <a:rPr lang="en-US" dirty="0" smtClean="0"/>
              <a:t>could undermine </a:t>
            </a:r>
            <a:r>
              <a:rPr lang="en-US" dirty="0"/>
              <a:t>students’ learning and retention</a:t>
            </a:r>
          </a:p>
        </p:txBody>
      </p:sp>
    </p:spTree>
    <p:extLst>
      <p:ext uri="{BB962C8B-B14F-4D97-AF65-F5344CB8AC3E}">
        <p14:creationId xmlns:p14="http://schemas.microsoft.com/office/powerpoint/2010/main" val="11578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6616" y="640080"/>
            <a:ext cx="7454392" cy="5778219"/>
          </a:xfrm>
        </p:spPr>
        <p:txBody>
          <a:bodyPr lIns="0" tIns="45720" rIns="0" bIns="0">
            <a:noAutofit/>
          </a:bodyPr>
          <a:lstStyle/>
          <a:p>
            <a:pPr marL="0" lvl="1" indent="0" algn="ctr">
              <a:lnSpc>
                <a:spcPct val="60000"/>
              </a:lnSpc>
              <a:spcAft>
                <a:spcPts val="1200"/>
              </a:spcAft>
              <a:buNone/>
            </a:pPr>
            <a:endParaRPr lang="en-US" sz="5200" dirty="0" smtClean="0">
              <a:solidFill>
                <a:srgbClr val="0085A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algn="ctr">
              <a:lnSpc>
                <a:spcPct val="60000"/>
              </a:lnSpc>
              <a:spcAft>
                <a:spcPts val="1200"/>
              </a:spcAft>
              <a:buNone/>
            </a:pPr>
            <a:r>
              <a:rPr lang="en-US" sz="5200" dirty="0" smtClean="0">
                <a:solidFill>
                  <a:srgbClr val="0085A2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  <a:p>
            <a:pPr marL="0" lvl="1" indent="0" algn="ctr">
              <a:lnSpc>
                <a:spcPct val="60000"/>
              </a:lnSpc>
              <a:spcAft>
                <a:spcPts val="1200"/>
              </a:spcAft>
              <a:buNone/>
            </a:pPr>
            <a:r>
              <a:rPr lang="en-US" sz="5200" dirty="0" smtClean="0">
                <a:solidFill>
                  <a:srgbClr val="0085A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willis@uhcl.edu</a:t>
            </a:r>
            <a:endParaRPr lang="en-US" sz="5200" dirty="0" smtClean="0">
              <a:solidFill>
                <a:srgbClr val="0085A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algn="ctr">
              <a:lnSpc>
                <a:spcPct val="60000"/>
              </a:lnSpc>
              <a:spcAft>
                <a:spcPts val="1200"/>
              </a:spcAft>
              <a:buNone/>
            </a:pPr>
            <a:r>
              <a:rPr lang="en-US" sz="5200" dirty="0" smtClean="0">
                <a:solidFill>
                  <a:srgbClr val="0085A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giles@uhcl.edu</a:t>
            </a:r>
            <a:endParaRPr lang="en-US" sz="5200" dirty="0" smtClean="0">
              <a:solidFill>
                <a:srgbClr val="0085A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algn="ctr">
              <a:lnSpc>
                <a:spcPct val="60000"/>
              </a:lnSpc>
              <a:spcAft>
                <a:spcPts val="1200"/>
              </a:spcAft>
              <a:buNone/>
            </a:pPr>
            <a:endParaRPr lang="en-US" sz="5200" dirty="0" smtClean="0">
              <a:solidFill>
                <a:srgbClr val="0085A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60000"/>
              </a:lnSpc>
              <a:spcAft>
                <a:spcPts val="1200"/>
              </a:spcAft>
              <a:buNone/>
            </a:pPr>
            <a:endParaRPr lang="en-US" sz="5200" dirty="0">
              <a:solidFill>
                <a:srgbClr val="0085A2"/>
              </a:solidFill>
              <a:latin typeface="ITC Garamond Std Book Cond"/>
              <a:cs typeface="ITC Garamond Std Book Cond"/>
            </a:endParaRPr>
          </a:p>
        </p:txBody>
      </p:sp>
    </p:spTree>
    <p:extLst>
      <p:ext uri="{BB962C8B-B14F-4D97-AF65-F5344CB8AC3E}">
        <p14:creationId xmlns:p14="http://schemas.microsoft.com/office/powerpoint/2010/main" val="3013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Premise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85A2"/>
                </a:solidFill>
              </a:rPr>
              <a:t>During training teacher candidates, need to gain both competence and confidence in their own abilities related to a variety of technologies.</a:t>
            </a:r>
            <a:endParaRPr lang="en-US" dirty="0" smtClean="0">
              <a:solidFill>
                <a:srgbClr val="0085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2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85A2"/>
                </a:solidFill>
              </a:rPr>
              <a:t>Offering opportunities for exploration of new technologies can build confidence and motivate candidates to initiate technology use in the future.</a:t>
            </a:r>
          </a:p>
          <a:p>
            <a:pPr eaLnBrk="1" hangingPunct="1"/>
            <a:r>
              <a:rPr lang="en-US" dirty="0" smtClean="0">
                <a:solidFill>
                  <a:srgbClr val="0085A2"/>
                </a:solidFill>
              </a:rPr>
              <a:t>This presentation explores the pre-survey competence and confidence levels of preservice teachers.</a:t>
            </a:r>
          </a:p>
        </p:txBody>
      </p:sp>
    </p:spTree>
    <p:extLst>
      <p:ext uri="{BB962C8B-B14F-4D97-AF65-F5344CB8AC3E}">
        <p14:creationId xmlns:p14="http://schemas.microsoft.com/office/powerpoint/2010/main" val="48678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Background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33376" y="1685928"/>
            <a:ext cx="7505700" cy="215264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rgbClr val="0085A2"/>
                </a:solidFill>
              </a:rPr>
              <a:t>During an educational technology class, preservice teacher candidates were required to use selected </a:t>
            </a:r>
            <a:r>
              <a:rPr lang="en-US" b="1" dirty="0" smtClean="0">
                <a:solidFill>
                  <a:srgbClr val="0085A2"/>
                </a:solidFill>
              </a:rPr>
              <a:t>online tools </a:t>
            </a:r>
            <a:r>
              <a:rPr lang="en-US" dirty="0" smtClean="0">
                <a:solidFill>
                  <a:srgbClr val="0085A2"/>
                </a:solidFill>
              </a:rPr>
              <a:t>as part of class assignments and for a final group project.</a:t>
            </a:r>
          </a:p>
        </p:txBody>
      </p:sp>
    </p:spTree>
    <p:extLst>
      <p:ext uri="{BB962C8B-B14F-4D97-AF65-F5344CB8AC3E}">
        <p14:creationId xmlns:p14="http://schemas.microsoft.com/office/powerpoint/2010/main" val="6545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6616" y="640080"/>
            <a:ext cx="7454392" cy="5778219"/>
          </a:xfrm>
        </p:spPr>
        <p:txBody>
          <a:bodyPr lIns="0" tIns="45720" rIns="0" bIns="0">
            <a:noAutofit/>
          </a:bodyPr>
          <a:lstStyle/>
          <a:p>
            <a:pPr marL="0" lvl="1" indent="0">
              <a:lnSpc>
                <a:spcPct val="60000"/>
              </a:lnSpc>
              <a:spcAft>
                <a:spcPts val="1200"/>
              </a:spcAft>
              <a:buNone/>
            </a:pPr>
            <a:r>
              <a:rPr lang="en-US" sz="3600" dirty="0" smtClean="0">
                <a:solidFill>
                  <a:srgbClr val="0085A2"/>
                </a:solidFill>
                <a:latin typeface="Times New Roman" pitchFamily="18" charset="0"/>
                <a:cs typeface="Times New Roman" pitchFamily="18" charset="0"/>
              </a:rPr>
              <a:t>In the beginning…</a:t>
            </a:r>
          </a:p>
          <a:p>
            <a:pPr marL="571500" lvl="1" indent="-571500">
              <a:lnSpc>
                <a:spcPct val="60000"/>
              </a:lnSpc>
              <a:spcAft>
                <a:spcPts val="1200"/>
              </a:spcAft>
            </a:pPr>
            <a:r>
              <a:rPr lang="en-US" sz="3600" dirty="0" smtClean="0">
                <a:solidFill>
                  <a:srgbClr val="0085A2"/>
                </a:solidFill>
                <a:latin typeface="Times New Roman" pitchFamily="18" charset="0"/>
                <a:cs typeface="Times New Roman" pitchFamily="18" charset="0"/>
              </a:rPr>
              <a:t>Curriculum Library Closed</a:t>
            </a:r>
          </a:p>
          <a:p>
            <a:pPr marL="571500" lvl="1" indent="-571500">
              <a:lnSpc>
                <a:spcPct val="60000"/>
              </a:lnSpc>
              <a:spcAft>
                <a:spcPts val="1200"/>
              </a:spcAft>
            </a:pPr>
            <a:r>
              <a:rPr lang="en-US" sz="3600" dirty="0" smtClean="0">
                <a:solidFill>
                  <a:srgbClr val="0085A2"/>
                </a:solidFill>
                <a:latin typeface="Times New Roman" pitchFamily="18" charset="0"/>
                <a:cs typeface="Times New Roman" pitchFamily="18" charset="0"/>
              </a:rPr>
              <a:t>PT3 Grant – EE Demonstration</a:t>
            </a:r>
          </a:p>
          <a:p>
            <a:pPr marL="571500" lvl="1" indent="-571500">
              <a:lnSpc>
                <a:spcPct val="60000"/>
              </a:lnSpc>
              <a:spcAft>
                <a:spcPts val="1200"/>
              </a:spcAft>
            </a:pPr>
            <a:r>
              <a:rPr lang="en-US" sz="3600" dirty="0" smtClean="0">
                <a:solidFill>
                  <a:srgbClr val="0085A2"/>
                </a:solidFill>
                <a:latin typeface="Times New Roman" pitchFamily="18" charset="0"/>
                <a:cs typeface="Times New Roman" pitchFamily="18" charset="0"/>
              </a:rPr>
              <a:t>Adopted Project Learning Tree</a:t>
            </a:r>
          </a:p>
          <a:p>
            <a:pPr marL="571500" lvl="1" indent="-571500">
              <a:lnSpc>
                <a:spcPct val="60000"/>
              </a:lnSpc>
              <a:spcAft>
                <a:spcPts val="1200"/>
              </a:spcAft>
            </a:pPr>
            <a:r>
              <a:rPr lang="en-US" sz="3600" dirty="0" smtClean="0">
                <a:solidFill>
                  <a:srgbClr val="0085A2"/>
                </a:solidFill>
                <a:latin typeface="Times New Roman" pitchFamily="18" charset="0"/>
                <a:cs typeface="Times New Roman" pitchFamily="18" charset="0"/>
              </a:rPr>
              <a:t>Integrated Technology</a:t>
            </a:r>
          </a:p>
          <a:p>
            <a:pPr marL="571500" lvl="1" indent="-571500">
              <a:lnSpc>
                <a:spcPct val="60000"/>
              </a:lnSpc>
              <a:spcAft>
                <a:spcPts val="1200"/>
              </a:spcAft>
            </a:pPr>
            <a:r>
              <a:rPr lang="en-US" sz="3600" dirty="0" smtClean="0">
                <a:solidFill>
                  <a:srgbClr val="0085A2"/>
                </a:solidFill>
                <a:latin typeface="Times New Roman" pitchFamily="18" charset="0"/>
                <a:cs typeface="Times New Roman" pitchFamily="18" charset="0"/>
              </a:rPr>
              <a:t>Adopted Project Wild</a:t>
            </a:r>
          </a:p>
          <a:p>
            <a:pPr marL="571500" lvl="1" indent="-571500">
              <a:lnSpc>
                <a:spcPct val="60000"/>
              </a:lnSpc>
              <a:spcAft>
                <a:spcPts val="1200"/>
              </a:spcAft>
            </a:pPr>
            <a:r>
              <a:rPr lang="en-US" sz="3600" dirty="0" smtClean="0">
                <a:solidFill>
                  <a:srgbClr val="0085A2"/>
                </a:solidFill>
                <a:latin typeface="Times New Roman" pitchFamily="18" charset="0"/>
                <a:cs typeface="Times New Roman" pitchFamily="18" charset="0"/>
              </a:rPr>
              <a:t>Re-Adopted Project Learning Tree</a:t>
            </a:r>
            <a:endParaRPr lang="en-US" sz="3600" dirty="0">
              <a:solidFill>
                <a:srgbClr val="0085A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100" dirty="0">
              <a:latin typeface="ITC Garamond Std Book"/>
              <a:cs typeface="ITC Garamond Std Book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100" dirty="0">
              <a:latin typeface="ITC Garamond Std Book"/>
              <a:cs typeface="ITC Garamond Std Book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sz="5200" dirty="0">
              <a:solidFill>
                <a:srgbClr val="0085A2"/>
              </a:solidFill>
              <a:latin typeface="ITC Garamond Std Book Cond"/>
              <a:cs typeface="ITC Garamond Std Book Cond"/>
            </a:endParaRPr>
          </a:p>
        </p:txBody>
      </p:sp>
    </p:spTree>
    <p:extLst>
      <p:ext uri="{BB962C8B-B14F-4D97-AF65-F5344CB8AC3E}">
        <p14:creationId xmlns:p14="http://schemas.microsoft.com/office/powerpoint/2010/main" val="34125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 Model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33376" y="1685928"/>
            <a:ext cx="7505700" cy="215264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85A2"/>
                </a:solidFill>
              </a:rPr>
              <a:t>5E Lesson Plan</a:t>
            </a:r>
          </a:p>
          <a:p>
            <a:r>
              <a:rPr lang="en-US" sz="3600" dirty="0" smtClean="0">
                <a:solidFill>
                  <a:srgbClr val="0085A2"/>
                </a:solidFill>
              </a:rPr>
              <a:t>TPACK Model</a:t>
            </a:r>
          </a:p>
          <a:p>
            <a:pPr lvl="1"/>
            <a:r>
              <a:rPr lang="en-US" sz="3600" dirty="0" smtClean="0">
                <a:solidFill>
                  <a:srgbClr val="0085A2"/>
                </a:solidFill>
              </a:rPr>
              <a:t>Technology</a:t>
            </a:r>
          </a:p>
          <a:p>
            <a:pPr lvl="1"/>
            <a:r>
              <a:rPr lang="en-US" sz="3600" dirty="0" smtClean="0">
                <a:solidFill>
                  <a:srgbClr val="0085A2"/>
                </a:solidFill>
              </a:rPr>
              <a:t>Pedagogy</a:t>
            </a:r>
          </a:p>
          <a:p>
            <a:pPr lvl="1"/>
            <a:r>
              <a:rPr lang="en-US" sz="3600" dirty="0" smtClean="0">
                <a:solidFill>
                  <a:srgbClr val="0085A2"/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2351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Facilitate and Inspire Student Learning and Creativity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55803"/>
              </p:ext>
            </p:extLst>
          </p:nvPr>
        </p:nvGraphicFramePr>
        <p:xfrm>
          <a:off x="3810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8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Facilitate and Inspire Student Learning and Creativity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764088"/>
              </p:ext>
            </p:extLst>
          </p:nvPr>
        </p:nvGraphicFramePr>
        <p:xfrm>
          <a:off x="3810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1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22159</TotalTime>
  <Words>853</Words>
  <Application>Microsoft Office PowerPoint</Application>
  <PresentationFormat>On-screen Show (4:3)</PresentationFormat>
  <Paragraphs>162</Paragraphs>
  <Slides>27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The Question</vt:lpstr>
      <vt:lpstr>The Premise</vt:lpstr>
      <vt:lpstr>The Study</vt:lpstr>
      <vt:lpstr>The Background</vt:lpstr>
      <vt:lpstr>PowerPoint Presentation</vt:lpstr>
      <vt:lpstr>The Unit Model</vt:lpstr>
      <vt:lpstr>Facilitate and Inspire Student Learning and Creativity</vt:lpstr>
      <vt:lpstr>Facilitate and Inspire Student Learning and Creativity</vt:lpstr>
      <vt:lpstr>Facilitate and Inspire Student Learning and Creativity</vt:lpstr>
      <vt:lpstr>Design and Develop Digital Age Learning Experiences and Assessments</vt:lpstr>
      <vt:lpstr>Model Digital Age Work and Learning</vt:lpstr>
      <vt:lpstr>Model Digital Age Work and Learning</vt:lpstr>
      <vt:lpstr>Promote and Model Digital Citizenship and Responsibility</vt:lpstr>
      <vt:lpstr>Engage in Professional Growth and Leadership </vt:lpstr>
      <vt:lpstr>Comfort Levels </vt:lpstr>
      <vt:lpstr>Comfort Levels </vt:lpstr>
      <vt:lpstr>Comfort Levels </vt:lpstr>
      <vt:lpstr>Comfort Levels </vt:lpstr>
      <vt:lpstr>Comfort Levels </vt:lpstr>
      <vt:lpstr>Comfort Levels </vt:lpstr>
      <vt:lpstr>Comfort Levels </vt:lpstr>
      <vt:lpstr>Comfort Levels </vt:lpstr>
      <vt:lpstr>Self-Evaluation</vt:lpstr>
      <vt:lpstr>Self-Evaluation</vt:lpstr>
      <vt:lpstr>Getting to the Truth.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Freelance 2</dc:creator>
  <cp:lastModifiedBy>Willis, Jana</cp:lastModifiedBy>
  <cp:revision>269</cp:revision>
  <cp:lastPrinted>2012-11-09T21:19:48Z</cp:lastPrinted>
  <dcterms:created xsi:type="dcterms:W3CDTF">2012-03-22T21:45:24Z</dcterms:created>
  <dcterms:modified xsi:type="dcterms:W3CDTF">2013-10-21T16:35:47Z</dcterms:modified>
</cp:coreProperties>
</file>