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handoutMasterIdLst>
    <p:handoutMasterId r:id="rId46"/>
  </p:handoutMasterIdLst>
  <p:sldIdLst>
    <p:sldId id="261" r:id="rId4"/>
    <p:sldId id="319" r:id="rId5"/>
    <p:sldId id="323" r:id="rId6"/>
    <p:sldId id="320" r:id="rId7"/>
    <p:sldId id="322" r:id="rId8"/>
    <p:sldId id="263" r:id="rId9"/>
    <p:sldId id="274" r:id="rId10"/>
    <p:sldId id="270" r:id="rId11"/>
    <p:sldId id="256" r:id="rId12"/>
    <p:sldId id="271" r:id="rId13"/>
    <p:sldId id="258" r:id="rId14"/>
    <p:sldId id="310" r:id="rId15"/>
    <p:sldId id="325" r:id="rId16"/>
    <p:sldId id="273" r:id="rId17"/>
    <p:sldId id="311" r:id="rId18"/>
    <p:sldId id="267" r:id="rId19"/>
    <p:sldId id="280" r:id="rId20"/>
    <p:sldId id="312" r:id="rId21"/>
    <p:sldId id="313" r:id="rId22"/>
    <p:sldId id="314" r:id="rId23"/>
    <p:sldId id="315" r:id="rId24"/>
    <p:sldId id="283" r:id="rId25"/>
    <p:sldId id="288" r:id="rId26"/>
    <p:sldId id="284" r:id="rId27"/>
    <p:sldId id="290" r:id="rId28"/>
    <p:sldId id="326" r:id="rId29"/>
    <p:sldId id="289" r:id="rId30"/>
    <p:sldId id="292" r:id="rId31"/>
    <p:sldId id="294" r:id="rId32"/>
    <p:sldId id="296" r:id="rId33"/>
    <p:sldId id="300" r:id="rId34"/>
    <p:sldId id="301" r:id="rId35"/>
    <p:sldId id="302" r:id="rId36"/>
    <p:sldId id="305" r:id="rId37"/>
    <p:sldId id="303" r:id="rId38"/>
    <p:sldId id="304" r:id="rId39"/>
    <p:sldId id="266" r:id="rId40"/>
    <p:sldId id="328" r:id="rId41"/>
    <p:sldId id="327" r:id="rId42"/>
    <p:sldId id="308" r:id="rId43"/>
    <p:sldId id="309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92CDC2-ACB2-4823-9359-507D0E9E05F5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3753D-9AE0-4B02-8EE7-A51C91CB5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4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6EE953-D1A4-4455-8865-1FFCC82F72AC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738948-EDE1-4DAE-BCE3-BCB0CD0EE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8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2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A4008-7755-4DB3-A506-AD0EC9D86BA0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2134B-0C5B-4727-A32C-6C6329C911EF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AC350-1CC1-46EE-9421-4C11DDCF4D1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471A2-3AB6-455F-950C-89714E05B5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B7DD-54C9-4F9E-A1C9-CE5FEBA010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  <a:lvl2pPr>
              <a:defRPr b="1">
                <a:solidFill>
                  <a:srgbClr val="0000FF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>
                <a:solidFill>
                  <a:srgbClr val="0000FF"/>
                </a:solidFill>
              </a:defRPr>
            </a:lvl4pPr>
            <a:lvl5pPr>
              <a:defRPr b="1"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15F4-D3F1-4BEC-A42E-9357DB4C9F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A534-E034-4BC7-8E55-C5225ECCAF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B390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390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3786-C702-4172-91EC-13FE0B6F37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F69A-D587-4D6E-9D9C-1E3042B1F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7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280A-47ED-438B-9F23-8BEE4B8F13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DFD3-15B1-4627-B7A0-648FAC5C1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9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4EC7-CE72-4BBF-8CDE-02C8772D02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7999-1082-41A6-B58A-BA28BC391C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D5DF-7ED2-46C4-8979-60389E202B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A21A-13EE-4DA3-A9B2-F9C02B31C8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084E-D78B-4B59-949F-15FAED8B15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9BF2-C1E0-4BF3-B6A3-FC6137AF80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3AA-9E26-40B9-9E69-9B5C03C2CD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7221-C584-44F1-BE36-F8E36F5B08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8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1959-8174-4C2F-BC8B-EA102681A4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5477-0D38-4DA7-AA95-D95A402F94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4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5082-1B75-4E03-811B-83AD8AC684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AA6F-E304-4F92-B730-D7E6E89B16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4AB5-50F3-44AE-979A-673E5845F6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6F13-1291-4252-945B-3120CEEB6E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07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EBEE-5769-4E6D-8CAB-DC2FF985584B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8B88-5880-4DD8-87C4-9AD146837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  <a:lvl2pPr>
              <a:defRPr b="1">
                <a:solidFill>
                  <a:srgbClr val="0000FF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>
                <a:solidFill>
                  <a:srgbClr val="0000FF"/>
                </a:solidFill>
              </a:defRPr>
            </a:lvl4pPr>
            <a:lvl5pPr>
              <a:defRPr b="1"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D580-FEEB-43CA-A8EE-E192C0FE36A0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E760-A5C4-41EE-9FF3-3E798A705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94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B390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390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973F-FDE3-4032-9D96-F3AB8189CF4B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FCA-5E62-4DCB-B5DC-84DDE3BE9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23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7AE7-160D-4DA5-8DA6-6B747838E216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A8CC-C0C2-4FB1-95F8-DEFD3818D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3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F871-F35B-4C77-8511-311C1D89C271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53BA-7570-4CFB-9AA2-260E935FF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58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2ED3-11EA-4E62-A271-72D6890BBEDB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8B05-84A9-4091-A94C-8C6A739DF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4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ECC9-D979-4EB8-A82B-94D07858753E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4160-6148-4CF9-9D11-28B7B2EDB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5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79AD-1C6D-45D3-ADEC-ED84949D384E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6781-FAE6-4EFE-B6EE-97D2064E4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49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3300-C36B-4D64-B082-C310897D49AD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CC62-1A45-49A2-93B1-DA48CD8A4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83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A75F-BE57-4255-8234-EF8D77AA382B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4F9F-3433-4DD6-83CB-FE6B6C294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49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7619-A210-452F-BA00-DBDC4F923C17}" type="datetimeFigureOut">
              <a:rPr lang="en-US"/>
              <a:pPr>
                <a:defRPr/>
              </a:pPr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96C2-1C8A-4270-AABB-78601C212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4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2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19C1-EF54-4A2E-BC19-99CBA2202ED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4733-9429-4F09-BE70-8CAED0122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5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12863"/>
            <a:ext cx="8193088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C84DE69C-8161-417C-990A-802539870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BDA685-F618-4D0D-953C-172231143BD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12863"/>
            <a:ext cx="8193088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5C57C3D2-86E4-4E6A-9BED-76429EAC545B}" type="datetimeFigureOut">
              <a:rPr lang="en-US"/>
              <a:pPr defTabSz="457200">
                <a:defRPr/>
              </a:pPr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BDB83439-146B-4E35-98FD-AE4AE79557D7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lowrey@createtx.org" TargetMode="External"/><Relationship Id="rId2" Type="http://schemas.openxmlformats.org/officeDocument/2006/relationships/hyperlink" Target="mailto:mwineburg@createtx.org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jbeck@createtx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4025" cy="2286000"/>
          </a:xfrm>
          <a:solidFill>
            <a:srgbClr val="B39023"/>
          </a:solidFill>
        </p:spPr>
        <p:txBody>
          <a:bodyPr anchor="t" anchorCtr="0"/>
          <a:lstStyle/>
          <a:p>
            <a:pPr eaLnBrk="1" hangingPunct="1"/>
            <a:r>
              <a:rPr lang="en-US" b="1" dirty="0" err="1" smtClean="0"/>
              <a:t>DaRTS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i="1" dirty="0" smtClean="0"/>
              <a:t>Data Reporting Tool for Schools:</a:t>
            </a:r>
            <a:br>
              <a:rPr lang="en-US" sz="4000" b="1" i="1" dirty="0" smtClean="0"/>
            </a:br>
            <a:r>
              <a:rPr lang="en-US" sz="4000" b="1" dirty="0" smtClean="0"/>
              <a:t>Making Data Connections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685800" y="2133600"/>
            <a:ext cx="8193088" cy="3749040"/>
          </a:xfrm>
        </p:spPr>
        <p:txBody>
          <a:bodyPr/>
          <a:lstStyle/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 2013 CSOTTE Fall Conference</a:t>
            </a:r>
            <a:endParaRPr lang="en-US" dirty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CREATE</a:t>
            </a:r>
          </a:p>
          <a:p>
            <a:pPr algn="ctr" eaLnBrk="1" hangingPunct="1">
              <a:buNone/>
            </a:pPr>
            <a:r>
              <a:rPr lang="en-US" dirty="0" smtClean="0"/>
              <a:t>Center for Research, Evaluation and Advancement of Teacher Education</a:t>
            </a:r>
          </a:p>
        </p:txBody>
      </p:sp>
    </p:spTree>
    <p:extLst>
      <p:ext uri="{BB962C8B-B14F-4D97-AF65-F5344CB8AC3E}">
        <p14:creationId xmlns:p14="http://schemas.microsoft.com/office/powerpoint/2010/main" val="37841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26307"/>
              </p:ext>
            </p:extLst>
          </p:nvPr>
        </p:nvGraphicFramePr>
        <p:xfrm>
          <a:off x="0" y="13855"/>
          <a:ext cx="9144000" cy="676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Acrobat Document" r:id="rId3" imgW="10063800" imgH="7763400" progId="AcroExch.Document.7">
                  <p:embed/>
                </p:oleObj>
              </mc:Choice>
              <mc:Fallback>
                <p:oleObj name="Acrobat Document" r:id="rId3" imgW="10063800" imgH="776340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55"/>
                        <a:ext cx="9144000" cy="6767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8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21"/>
            <a:ext cx="9144000" cy="696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1447800"/>
            <a:ext cx="1447800" cy="512064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1524000"/>
            <a:ext cx="1447800" cy="521208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Section I: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EMPLOYMENT TRENDS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193088" cy="4811712"/>
          </a:xfrm>
        </p:spPr>
        <p:txBody>
          <a:bodyPr/>
          <a:lstStyle/>
          <a:p>
            <a:pPr marL="0" lvl="2" indent="0">
              <a:buNone/>
            </a:pPr>
            <a:r>
              <a:rPr lang="en-US" sz="3600" u="sng" dirty="0" smtClean="0"/>
              <a:t>Newly-Hired District Teachers</a:t>
            </a:r>
          </a:p>
          <a:p>
            <a:pPr marL="461963" lvl="2" indent="-461963">
              <a:buFont typeface="+mj-lt"/>
              <a:buAutoNum type="alphaUcPeriod" startAt="2"/>
            </a:pPr>
            <a:endParaRPr lang="en-US" sz="1100" dirty="0" smtClean="0"/>
          </a:p>
          <a:p>
            <a:pPr marL="685800" lvl="3" indent="-460375">
              <a:buFont typeface="+mj-lt"/>
              <a:buAutoNum type="arabicPeriod" startAt="5"/>
            </a:pPr>
            <a:r>
              <a:rPr lang="en-US" sz="2800" dirty="0" smtClean="0"/>
              <a:t>Teachers Employed by Recommending Source</a:t>
            </a:r>
          </a:p>
          <a:p>
            <a:pPr marL="685800" lvl="3" indent="-460375">
              <a:buNone/>
            </a:pPr>
            <a:endParaRPr lang="en-US" dirty="0" smtClean="0"/>
          </a:p>
          <a:p>
            <a:pPr marL="685800" lvl="3" indent="-460375">
              <a:buFont typeface="+mj-lt"/>
              <a:buAutoNum type="arabicPeriod" startAt="6"/>
            </a:pPr>
            <a:r>
              <a:rPr lang="en-US" sz="2800" dirty="0" smtClean="0"/>
              <a:t>Teacher Employment by Certification Pathway</a:t>
            </a:r>
          </a:p>
          <a:p>
            <a:pPr marL="685800" lvl="3" indent="-460375">
              <a:buNone/>
            </a:pPr>
            <a:endParaRPr lang="en-US" dirty="0" smtClean="0"/>
          </a:p>
          <a:p>
            <a:pPr marL="685800" lvl="3" indent="-460375">
              <a:buFont typeface="+mj-lt"/>
              <a:buAutoNum type="arabicPeriod" startAt="7"/>
            </a:pPr>
            <a:r>
              <a:rPr lang="en-US" sz="2800" dirty="0" smtClean="0"/>
              <a:t>Campus-Level Teacher Employment by Pathway</a:t>
            </a:r>
          </a:p>
          <a:p>
            <a:pPr marL="685800" lvl="3" indent="-460375">
              <a:buNone/>
            </a:pPr>
            <a:endParaRPr lang="en-US" dirty="0" smtClean="0"/>
          </a:p>
          <a:p>
            <a:pPr marL="685800" lvl="3" indent="-460375">
              <a:buFont typeface="+mj-lt"/>
              <a:buAutoNum type="arabicPeriod" startAt="8"/>
            </a:pPr>
            <a:r>
              <a:rPr lang="en-US" sz="2800" dirty="0" smtClean="0"/>
              <a:t>Teacher Employment by Recommending Program</a:t>
            </a:r>
          </a:p>
          <a:p>
            <a:pPr marL="1430338" lvl="3" indent="-635000">
              <a:buNone/>
            </a:pPr>
            <a:endParaRPr lang="en-US" sz="3200" dirty="0" smtClean="0"/>
          </a:p>
          <a:p>
            <a:pPr marL="0" indent="62388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"/>
            <a:ext cx="9144000" cy="68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18872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>SECTION II:  </a:t>
            </a:r>
            <a:br>
              <a:rPr lang="en-US" dirty="0" smtClean="0"/>
            </a:br>
            <a:r>
              <a:rPr lang="en-US" dirty="0" smtClean="0"/>
              <a:t>ASSIGNMENT TRENDS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193088" cy="4811712"/>
          </a:xfrm>
        </p:spPr>
        <p:txBody>
          <a:bodyPr/>
          <a:lstStyle/>
          <a:p>
            <a:pPr marL="0" lvl="2" indent="0">
              <a:buNone/>
              <a:tabLst>
                <a:tab pos="461963" algn="l"/>
              </a:tabLst>
            </a:pPr>
            <a:r>
              <a:rPr lang="en-US" sz="3600" u="sng" dirty="0"/>
              <a:t>All District </a:t>
            </a:r>
            <a:r>
              <a:rPr lang="en-US" sz="3600" u="sng" dirty="0" smtClean="0"/>
              <a:t>Teachers by Level</a:t>
            </a:r>
            <a:endParaRPr lang="en-US" sz="3600" dirty="0" smtClean="0"/>
          </a:p>
          <a:p>
            <a:pPr marL="0" lvl="2" indent="0">
              <a:buNone/>
              <a:tabLst>
                <a:tab pos="461963" algn="l"/>
              </a:tabLst>
            </a:pPr>
            <a:endParaRPr lang="en-US" sz="1200" dirty="0" smtClean="0"/>
          </a:p>
          <a:p>
            <a:pPr marL="914400" lvl="2" indent="-452438">
              <a:lnSpc>
                <a:spcPct val="150000"/>
              </a:lnSpc>
              <a:buFont typeface="Wingdings" pitchFamily="2" charset="2"/>
              <a:buChar char="Ø"/>
              <a:tabLst>
                <a:tab pos="1376363" algn="l"/>
              </a:tabLst>
            </a:pPr>
            <a:r>
              <a:rPr lang="en-US" sz="3200" dirty="0" smtClean="0"/>
              <a:t>Elementary School  - Reports    9-12 </a:t>
            </a:r>
          </a:p>
          <a:p>
            <a:pPr marL="914400" lvl="2" indent="-452438">
              <a:lnSpc>
                <a:spcPct val="150000"/>
              </a:lnSpc>
              <a:buFont typeface="Wingdings" pitchFamily="2" charset="2"/>
              <a:buChar char="Ø"/>
              <a:tabLst>
                <a:tab pos="4227513" algn="l"/>
              </a:tabLst>
            </a:pPr>
            <a:r>
              <a:rPr lang="en-US" sz="3200" dirty="0" smtClean="0"/>
              <a:t>Middle School 	- Reports  13-16</a:t>
            </a:r>
          </a:p>
          <a:p>
            <a:pPr marL="914400" lvl="2" indent="-452438">
              <a:lnSpc>
                <a:spcPct val="150000"/>
              </a:lnSpc>
              <a:buFont typeface="Wingdings" pitchFamily="2" charset="2"/>
              <a:buChar char="Ø"/>
              <a:tabLst>
                <a:tab pos="4227513" algn="l"/>
              </a:tabLst>
            </a:pPr>
            <a:r>
              <a:rPr lang="en-US" sz="3200" dirty="0" smtClean="0"/>
              <a:t>High School	- Reports  17-20</a:t>
            </a:r>
          </a:p>
          <a:p>
            <a:pPr marL="914400" lvl="2" indent="-452438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10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SECTION II: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ASSIGNMENT </a:t>
            </a:r>
            <a:r>
              <a:rPr lang="en-US" dirty="0" smtClean="0">
                <a:solidFill>
                  <a:srgbClr val="0000FF"/>
                </a:solidFill>
              </a:rPr>
              <a:t>TRENDS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45488" cy="4811712"/>
          </a:xfrm>
        </p:spPr>
        <p:txBody>
          <a:bodyPr/>
          <a:lstStyle/>
          <a:p>
            <a:pPr marL="0" lvl="2" indent="0">
              <a:buNone/>
            </a:pPr>
            <a:r>
              <a:rPr lang="en-US" sz="3600" u="sng" dirty="0" smtClean="0"/>
              <a:t>All District Teachers</a:t>
            </a:r>
            <a:r>
              <a:rPr lang="en-US" sz="3600" u="sng" dirty="0"/>
              <a:t> </a:t>
            </a:r>
            <a:r>
              <a:rPr lang="en-US" sz="3600" dirty="0" smtClean="0"/>
              <a:t>– </a:t>
            </a:r>
            <a:r>
              <a:rPr lang="en-US" sz="3200" dirty="0" smtClean="0"/>
              <a:t>Elementary School</a:t>
            </a:r>
          </a:p>
          <a:p>
            <a:pPr marL="0" lvl="2" indent="0">
              <a:buNone/>
            </a:pPr>
            <a:endParaRPr lang="en-US" sz="1100" dirty="0" smtClean="0"/>
          </a:p>
          <a:p>
            <a:pPr marL="914400" lvl="3" indent="-569913">
              <a:buFont typeface="+mj-lt"/>
              <a:buAutoNum type="arabicPeriod" startAt="9"/>
            </a:pPr>
            <a:r>
              <a:rPr lang="en-US" sz="2800" dirty="0" smtClean="0"/>
              <a:t>Summary of Campus-Level Teacher Assignment</a:t>
            </a:r>
          </a:p>
          <a:p>
            <a:pPr marL="344488" lvl="3" indent="0">
              <a:buNone/>
            </a:pPr>
            <a:endParaRPr lang="en-US" sz="1400" dirty="0" smtClean="0"/>
          </a:p>
          <a:p>
            <a:pPr marL="914400" lvl="3" indent="-688975">
              <a:buFont typeface="+mj-lt"/>
              <a:buAutoNum type="arabicPeriod" startAt="10"/>
            </a:pPr>
            <a:r>
              <a:rPr lang="en-US" sz="2800" dirty="0" smtClean="0"/>
              <a:t>Summary of Campus-Level Teacher Assignment by Certification Pathway</a:t>
            </a:r>
          </a:p>
          <a:p>
            <a:pPr marL="344488" lvl="3" indent="0">
              <a:buNone/>
            </a:pPr>
            <a:endParaRPr lang="en-US" sz="1400" dirty="0" smtClean="0"/>
          </a:p>
          <a:p>
            <a:pPr marL="914400" lvl="3" indent="-688975">
              <a:spcBef>
                <a:spcPts val="0"/>
              </a:spcBef>
              <a:buFont typeface="+mj-lt"/>
              <a:buAutoNum type="arabicPeriod" startAt="11"/>
            </a:pPr>
            <a:r>
              <a:rPr lang="en-US" sz="2800" dirty="0" smtClean="0"/>
              <a:t>Campus-Level Teacher Assignment by Pathway</a:t>
            </a:r>
          </a:p>
          <a:p>
            <a:pPr marL="344488" lvl="3" indent="0">
              <a:buNone/>
            </a:pPr>
            <a:endParaRPr lang="en-US" sz="1400" dirty="0" smtClean="0"/>
          </a:p>
          <a:p>
            <a:pPr marL="914400" lvl="3" indent="-688975">
              <a:buFont typeface="+mj-lt"/>
              <a:buAutoNum type="arabicPeriod" startAt="12"/>
            </a:pPr>
            <a:r>
              <a:rPr lang="en-US" sz="2800" dirty="0" smtClean="0"/>
              <a:t>Campus-Level Teacher Assignment by Recommending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8"/>
            <a:ext cx="9144000" cy="686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858838" y="1752600"/>
            <a:ext cx="8116887" cy="4295775"/>
          </a:xfrm>
        </p:spPr>
        <p:txBody>
          <a:bodyPr/>
          <a:lstStyle/>
          <a:p>
            <a:r>
              <a:rPr lang="en-US" smtClean="0"/>
              <a:t>Consortium of 54 Texas Universities</a:t>
            </a:r>
          </a:p>
          <a:p>
            <a:pPr lvl="1"/>
            <a:r>
              <a:rPr lang="en-US" smtClean="0"/>
              <a:t>Texas A&amp;M University System</a:t>
            </a:r>
          </a:p>
          <a:p>
            <a:pPr lvl="1"/>
            <a:r>
              <a:rPr lang="en-US" smtClean="0"/>
              <a:t>Texas State University System</a:t>
            </a:r>
          </a:p>
          <a:p>
            <a:pPr lvl="1"/>
            <a:r>
              <a:rPr lang="en-US" smtClean="0"/>
              <a:t>University of Houston System</a:t>
            </a:r>
          </a:p>
          <a:p>
            <a:pPr lvl="1"/>
            <a:r>
              <a:rPr lang="en-US" smtClean="0"/>
              <a:t>University of Texas System</a:t>
            </a:r>
          </a:p>
          <a:p>
            <a:pPr lvl="1"/>
            <a:r>
              <a:rPr lang="en-US" smtClean="0"/>
              <a:t>Other Public Universities</a:t>
            </a:r>
          </a:p>
          <a:p>
            <a:pPr lvl="1"/>
            <a:r>
              <a:rPr lang="en-US" smtClean="0"/>
              <a:t>Private Universities</a:t>
            </a:r>
          </a:p>
        </p:txBody>
      </p:sp>
      <p:sp>
        <p:nvSpPr>
          <p:cNvPr id="6147" name="Title 2"/>
          <p:cNvSpPr txBox="1">
            <a:spLocks/>
          </p:cNvSpPr>
          <p:nvPr/>
        </p:nvSpPr>
        <p:spPr bwMode="auto">
          <a:xfrm>
            <a:off x="838200" y="304800"/>
            <a:ext cx="8137525" cy="1189038"/>
          </a:xfrm>
          <a:prstGeom prst="rect">
            <a:avLst/>
          </a:prstGeom>
          <a:solidFill>
            <a:srgbClr val="B39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FF"/>
                </a:solidFill>
                <a:latin typeface="Calibri" pitchFamily="34" charset="0"/>
              </a:rPr>
              <a:t>WHO WE ARE</a:t>
            </a:r>
            <a:r>
              <a:rPr lang="en-US" sz="440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US" sz="4400" smtClean="0">
                <a:solidFill>
                  <a:srgbClr val="0000FF"/>
                </a:solidFill>
                <a:latin typeface="Calibri" pitchFamily="34" charset="0"/>
              </a:rPr>
            </a:br>
            <a:endParaRPr lang="en-US" sz="4400" b="1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"/>
            <a:ext cx="9144000" cy="685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74"/>
            <a:ext cx="9144000" cy="68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SECTION II: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ASSIGNMENT TRENDS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45488" cy="4811712"/>
          </a:xfrm>
        </p:spPr>
        <p:txBody>
          <a:bodyPr/>
          <a:lstStyle/>
          <a:p>
            <a:pPr marL="0" lvl="2" indent="0">
              <a:buNone/>
            </a:pPr>
            <a:r>
              <a:rPr lang="en-US" sz="3600" u="sng" dirty="0" smtClean="0"/>
              <a:t>All District Teachers</a:t>
            </a:r>
            <a:r>
              <a:rPr lang="en-US" sz="3600" dirty="0" smtClean="0"/>
              <a:t>  ̶  </a:t>
            </a:r>
            <a:r>
              <a:rPr lang="en-US" sz="3200" dirty="0" smtClean="0"/>
              <a:t>M S </a:t>
            </a:r>
            <a:r>
              <a:rPr lang="en-US" sz="3200" dirty="0"/>
              <a:t> R</a:t>
            </a:r>
            <a:r>
              <a:rPr lang="en-US" sz="3200" dirty="0" smtClean="0"/>
              <a:t>eports 13-16</a:t>
            </a:r>
          </a:p>
          <a:p>
            <a:pPr marL="0" lvl="3" indent="0">
              <a:buNone/>
            </a:pPr>
            <a:endParaRPr lang="en-US" sz="800" dirty="0" smtClean="0"/>
          </a:p>
          <a:p>
            <a:pPr marL="860425" lvl="3" indent="-635000">
              <a:buFont typeface="+mj-lt"/>
              <a:buAutoNum type="arabicPeriod" startAt="13"/>
            </a:pPr>
            <a:r>
              <a:rPr lang="en-US" sz="2800" dirty="0" smtClean="0"/>
              <a:t>Summary of Campus-Level Teacher Assignment</a:t>
            </a:r>
          </a:p>
          <a:p>
            <a:pPr marL="225425" lvl="3" indent="0">
              <a:buNone/>
            </a:pPr>
            <a:endParaRPr lang="en-US" sz="1000" dirty="0" smtClean="0"/>
          </a:p>
          <a:p>
            <a:pPr marL="860425" lvl="3" indent="-635000">
              <a:buFont typeface="+mj-lt"/>
              <a:buAutoNum type="arabicPeriod" startAt="14"/>
            </a:pPr>
            <a:r>
              <a:rPr lang="en-US" sz="2800" dirty="0" smtClean="0"/>
              <a:t>Summary </a:t>
            </a:r>
            <a:r>
              <a:rPr lang="en-US" sz="2800" dirty="0"/>
              <a:t>of Campus-Level Teacher </a:t>
            </a:r>
            <a:r>
              <a:rPr lang="en-US" sz="2800" dirty="0" smtClean="0"/>
              <a:t>Assignment </a:t>
            </a:r>
            <a:r>
              <a:rPr lang="en-US" sz="2800" dirty="0"/>
              <a:t>by </a:t>
            </a:r>
            <a:r>
              <a:rPr lang="en-US" sz="2800" dirty="0" smtClean="0"/>
              <a:t>Certification Pathway</a:t>
            </a:r>
          </a:p>
          <a:p>
            <a:pPr marL="860425" lvl="3" indent="-635000">
              <a:buFont typeface="+mj-lt"/>
              <a:buAutoNum type="arabicPeriod" startAt="14"/>
            </a:pPr>
            <a:endParaRPr lang="en-US" sz="1000" dirty="0" smtClean="0"/>
          </a:p>
          <a:p>
            <a:pPr marL="914400" lvl="3" indent="-688975">
              <a:spcBef>
                <a:spcPts val="0"/>
              </a:spcBef>
              <a:buFont typeface="+mj-lt"/>
              <a:buAutoNum type="arabicPeriod" startAt="15"/>
            </a:pPr>
            <a:r>
              <a:rPr lang="en-US" sz="2800" dirty="0"/>
              <a:t>Campus-Level Teacher </a:t>
            </a:r>
            <a:r>
              <a:rPr lang="en-US" sz="2800" dirty="0" smtClean="0"/>
              <a:t>Assignment </a:t>
            </a:r>
            <a:r>
              <a:rPr lang="en-US" sz="2800" dirty="0"/>
              <a:t>by Pathway</a:t>
            </a:r>
          </a:p>
          <a:p>
            <a:pPr marL="344488" lvl="3" indent="0">
              <a:buNone/>
            </a:pPr>
            <a:endParaRPr lang="en-US" sz="1000" dirty="0"/>
          </a:p>
          <a:p>
            <a:pPr marL="914400" lvl="3" indent="-688975">
              <a:buFont typeface="+mj-lt"/>
              <a:buAutoNum type="arabicPeriod" startAt="16"/>
            </a:pPr>
            <a:r>
              <a:rPr lang="en-US" sz="2800" dirty="0"/>
              <a:t>Campus-Level Teacher </a:t>
            </a:r>
            <a:r>
              <a:rPr lang="en-US" sz="2800" dirty="0" smtClean="0"/>
              <a:t>Assignment </a:t>
            </a:r>
            <a:r>
              <a:rPr lang="en-US" sz="2800" dirty="0"/>
              <a:t>by </a:t>
            </a:r>
            <a:r>
              <a:rPr lang="en-US" sz="2800" dirty="0" smtClean="0"/>
              <a:t>Recommending Program</a:t>
            </a:r>
            <a:endParaRPr lang="en-US" sz="2800" dirty="0"/>
          </a:p>
          <a:p>
            <a:pPr marL="0" indent="62388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44"/>
            <a:ext cx="9144000" cy="689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9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SECTION II: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Assignment TRENDS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45488" cy="4811712"/>
          </a:xfrm>
        </p:spPr>
        <p:txBody>
          <a:bodyPr/>
          <a:lstStyle/>
          <a:p>
            <a:pPr marL="0" lvl="2" indent="0">
              <a:buNone/>
            </a:pPr>
            <a:r>
              <a:rPr lang="en-US" sz="3600" u="sng" dirty="0"/>
              <a:t>All District Teachers </a:t>
            </a:r>
            <a:r>
              <a:rPr lang="en-US" sz="3600" dirty="0"/>
              <a:t>— </a:t>
            </a:r>
            <a:r>
              <a:rPr lang="en-US" sz="3600" dirty="0" smtClean="0"/>
              <a:t>H S </a:t>
            </a:r>
            <a:r>
              <a:rPr lang="en-US" sz="3200" dirty="0" smtClean="0"/>
              <a:t>Reports 17-20</a:t>
            </a:r>
          </a:p>
          <a:p>
            <a:pPr marL="0" lvl="2" indent="0">
              <a:buNone/>
            </a:pPr>
            <a:endParaRPr lang="en-US" sz="1100" dirty="0" smtClean="0"/>
          </a:p>
          <a:p>
            <a:pPr marL="914400" lvl="3" indent="-688975">
              <a:buFont typeface="+mj-lt"/>
              <a:buAutoNum type="arabicPeriod" startAt="17"/>
            </a:pPr>
            <a:r>
              <a:rPr lang="en-US" sz="2800" dirty="0" smtClean="0"/>
              <a:t>Summary of Campus-Level Teacher Assignment</a:t>
            </a:r>
          </a:p>
          <a:p>
            <a:pPr marL="344488" lvl="3" indent="0">
              <a:buNone/>
            </a:pPr>
            <a:endParaRPr lang="en-US" sz="1400" dirty="0" smtClean="0"/>
          </a:p>
          <a:p>
            <a:pPr marL="914400" lvl="3" indent="-688975">
              <a:spcBef>
                <a:spcPts val="400"/>
              </a:spcBef>
              <a:buFont typeface="+mj-lt"/>
              <a:buAutoNum type="arabicPeriod" startAt="18"/>
            </a:pPr>
            <a:r>
              <a:rPr lang="en-US" sz="2800" dirty="0" smtClean="0"/>
              <a:t>Summary of Campus-Level Teacher Assignment by Certification Pathway</a:t>
            </a:r>
          </a:p>
          <a:p>
            <a:pPr marL="914400" lvl="3" indent="-688975">
              <a:spcBef>
                <a:spcPts val="600"/>
              </a:spcBef>
              <a:buFont typeface="+mj-lt"/>
              <a:buAutoNum type="arabicPeriod" startAt="19"/>
            </a:pPr>
            <a:r>
              <a:rPr lang="en-US" sz="2800" dirty="0"/>
              <a:t>Campus-Level Teacher </a:t>
            </a:r>
            <a:r>
              <a:rPr lang="en-US" sz="2800" dirty="0" smtClean="0"/>
              <a:t>Assignment </a:t>
            </a:r>
            <a:r>
              <a:rPr lang="en-US" sz="2800" dirty="0"/>
              <a:t>by Pathway</a:t>
            </a:r>
          </a:p>
          <a:p>
            <a:pPr marL="344488" lvl="3" indent="0">
              <a:buNone/>
            </a:pPr>
            <a:endParaRPr lang="en-US" sz="1400" dirty="0"/>
          </a:p>
          <a:p>
            <a:pPr marL="914400" lvl="3" indent="-688975">
              <a:buFont typeface="+mj-lt"/>
              <a:buAutoNum type="arabicPeriod" startAt="20"/>
            </a:pPr>
            <a:r>
              <a:rPr lang="en-US" sz="2800" dirty="0"/>
              <a:t>Campus-Level Teacher </a:t>
            </a:r>
            <a:r>
              <a:rPr lang="en-US" sz="2800" dirty="0" smtClean="0"/>
              <a:t>Assignment </a:t>
            </a:r>
            <a:r>
              <a:rPr lang="en-US" sz="2800" dirty="0"/>
              <a:t>by </a:t>
            </a:r>
            <a:r>
              <a:rPr lang="en-US" sz="2800" dirty="0" smtClean="0"/>
              <a:t>Recommending Program</a:t>
            </a:r>
            <a:endParaRPr lang="en-US" sz="3200" dirty="0"/>
          </a:p>
          <a:p>
            <a:pPr marL="914400" lvl="3" indent="-688975">
              <a:buFont typeface="+mj-lt"/>
              <a:buAutoNum type="arabicPeriod" startAt="18"/>
            </a:pPr>
            <a:endParaRPr lang="en-US" sz="2800" dirty="0" smtClean="0"/>
          </a:p>
          <a:p>
            <a:pPr marL="344488" lvl="3" indent="0">
              <a:buNone/>
            </a:pPr>
            <a:endParaRPr lang="en-US" sz="1400" dirty="0" smtClean="0"/>
          </a:p>
          <a:p>
            <a:pPr marL="344488" lvl="3" indent="0">
              <a:buNone/>
            </a:pPr>
            <a:endParaRPr lang="en-US" sz="1400" dirty="0" smtClean="0"/>
          </a:p>
          <a:p>
            <a:pPr marL="0" indent="62388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8813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17"/>
            <a:ext cx="9144000" cy="70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1608840"/>
            <a:ext cx="3352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CREATE INDEPENDENT SCHOOL DISTRICT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2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SECTION II: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Assignment TRENDS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4811712"/>
          </a:xfrm>
        </p:spPr>
        <p:txBody>
          <a:bodyPr tIns="0"/>
          <a:lstStyle/>
          <a:p>
            <a:pPr marL="0" lvl="2" indent="0">
              <a:buNone/>
            </a:pPr>
            <a:r>
              <a:rPr lang="en-US" sz="3600" u="sng" dirty="0" smtClean="0"/>
              <a:t>Newly-Hired Teachers by Level </a:t>
            </a:r>
            <a:r>
              <a:rPr lang="en-US" sz="3600" dirty="0" smtClean="0"/>
              <a:t>− </a:t>
            </a:r>
            <a:r>
              <a:rPr lang="en-US" dirty="0" smtClean="0"/>
              <a:t>EL,MS,HS</a:t>
            </a:r>
          </a:p>
          <a:p>
            <a:pPr marL="0" lvl="2" indent="0">
              <a:buNone/>
            </a:pPr>
            <a:r>
              <a:rPr lang="en-US" sz="3200" dirty="0" smtClean="0"/>
              <a:t>Reports 21-32</a:t>
            </a:r>
          </a:p>
          <a:p>
            <a:pPr marL="682625" lvl="3" indent="-457200">
              <a:buFont typeface="Wingdings" pitchFamily="2" charset="2"/>
              <a:buChar char="Ø"/>
            </a:pPr>
            <a:r>
              <a:rPr lang="en-US" sz="2800" dirty="0" smtClean="0"/>
              <a:t>	Summary of Campus-Level Teacher Assignment</a:t>
            </a:r>
          </a:p>
          <a:p>
            <a:pPr marL="344488" lvl="3" indent="0">
              <a:buNone/>
            </a:pPr>
            <a:endParaRPr lang="en-US" sz="1000" dirty="0" smtClean="0"/>
          </a:p>
          <a:p>
            <a:pPr marL="682625" lvl="3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	Summary of Campus-Level Teacher Assignment 		by 	Certification Pathway</a:t>
            </a:r>
          </a:p>
          <a:p>
            <a:pPr marL="344488" lvl="3" indent="0">
              <a:buNone/>
            </a:pPr>
            <a:endParaRPr lang="en-US" sz="800" dirty="0" smtClean="0"/>
          </a:p>
          <a:p>
            <a:pPr marL="914400" lvl="3" indent="-688975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Campus-Level Teacher Assignment by Pathway</a:t>
            </a:r>
          </a:p>
          <a:p>
            <a:pPr marL="344488" lvl="3" indent="0">
              <a:buNone/>
            </a:pPr>
            <a:endParaRPr lang="en-US" sz="800" dirty="0" smtClean="0"/>
          </a:p>
          <a:p>
            <a:pPr marL="682625" lvl="3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	Campus-Level Teacher Assignment by 					Recommending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193088" cy="4811712"/>
          </a:xfrm>
        </p:spPr>
        <p:txBody>
          <a:bodyPr/>
          <a:lstStyle/>
          <a:p>
            <a:pPr marL="0" lvl="2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u="sng" dirty="0" smtClean="0"/>
              <a:t>All District Teachers</a:t>
            </a:r>
          </a:p>
          <a:p>
            <a:pPr marL="234950" lvl="4" indent="0">
              <a:spcBef>
                <a:spcPts val="600"/>
              </a:spcBef>
              <a:buFont typeface="+mj-lt"/>
              <a:buAutoNum type="arabicPeriod" startAt="33"/>
              <a:tabLst>
                <a:tab pos="860425" algn="l"/>
              </a:tabLst>
            </a:pPr>
            <a:r>
              <a:rPr lang="en-US" sz="2800" dirty="0" smtClean="0"/>
              <a:t>  5-Year Retention of Teacher Cohort by Pathway</a:t>
            </a:r>
          </a:p>
          <a:p>
            <a:pPr marL="860425" lvl="4" indent="-625475">
              <a:buFont typeface="+mj-lt"/>
              <a:buAutoNum type="arabicPeriod" startAt="34"/>
            </a:pPr>
            <a:r>
              <a:rPr lang="en-US" sz="2800" dirty="0" smtClean="0"/>
              <a:t>Figure of 5-Year Retention of Teacher Cohort by Pathway</a:t>
            </a:r>
          </a:p>
          <a:p>
            <a:pPr marL="860425" lvl="4" indent="-625475">
              <a:buFont typeface="+mj-lt"/>
              <a:buAutoNum type="arabicPeriod" startAt="35"/>
            </a:pPr>
            <a:r>
              <a:rPr lang="en-US" sz="2800" dirty="0" smtClean="0"/>
              <a:t>Figure of  5-Year Retention of Teacher Cohort by Pathway— </a:t>
            </a:r>
            <a:r>
              <a:rPr lang="en-US" sz="2400" dirty="0" smtClean="0"/>
              <a:t>Elementary School</a:t>
            </a:r>
          </a:p>
          <a:p>
            <a:pPr marL="860425" lvl="4" indent="-625475">
              <a:buFont typeface="+mj-lt"/>
              <a:buAutoNum type="arabicPeriod" startAt="35"/>
            </a:pPr>
            <a:r>
              <a:rPr lang="en-US" sz="2800" dirty="0"/>
              <a:t>Figure of  5-Year Retention of Teacher Cohort by </a:t>
            </a:r>
            <a:r>
              <a:rPr lang="en-US" sz="2800" dirty="0" smtClean="0"/>
              <a:t>Pathway— </a:t>
            </a:r>
            <a:r>
              <a:rPr lang="en-US" sz="2400" dirty="0" smtClean="0"/>
              <a:t>Middle School</a:t>
            </a:r>
            <a:endParaRPr lang="en-US" sz="2400" dirty="0"/>
          </a:p>
          <a:p>
            <a:pPr marL="860425" lvl="4" indent="-625475">
              <a:buFont typeface="+mj-lt"/>
              <a:buAutoNum type="arabicPeriod" startAt="35"/>
            </a:pPr>
            <a:endParaRPr lang="en-US" sz="2800" dirty="0" smtClean="0"/>
          </a:p>
          <a:p>
            <a:pPr marL="0" indent="623888">
              <a:buNone/>
            </a:pPr>
            <a:endParaRPr lang="en-US" dirty="0" smtClean="0"/>
          </a:p>
          <a:p>
            <a:pPr marL="0" indent="623888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>Section III:</a:t>
            </a:r>
            <a:br>
              <a:rPr lang="en-US" dirty="0" smtClean="0"/>
            </a:br>
            <a:r>
              <a:rPr lang="en-US" dirty="0" smtClean="0"/>
              <a:t> RETENTON TRENDS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8137525" cy="1189038"/>
          </a:xfrm>
          <a:solidFill>
            <a:srgbClr val="B39023"/>
          </a:solidFill>
        </p:spPr>
        <p:txBody>
          <a:bodyPr anchor="t"/>
          <a:lstStyle/>
          <a:p>
            <a:pPr marL="514350" indent="-514350" eaLnBrk="1" hangingPunct="1">
              <a:lnSpc>
                <a:spcPct val="150000"/>
              </a:lnSpc>
            </a:pPr>
            <a:r>
              <a:rPr lang="en-US" b="1" smtClean="0"/>
              <a:t>WHAT WE DO</a:t>
            </a: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8077200" cy="2771775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Arial" charset="0"/>
              <a:buNone/>
            </a:pPr>
            <a:r>
              <a:rPr lang="en-US" smtClean="0"/>
              <a:t>ADVANCE THE QUALITY AND EFFECTIVENESS OF TEACHER PREPARATION PROGRAMS IN TEXAS UNIVERSITIES</a:t>
            </a:r>
          </a:p>
        </p:txBody>
      </p:sp>
    </p:spTree>
    <p:extLst>
      <p:ext uri="{BB962C8B-B14F-4D97-AF65-F5344CB8AC3E}">
        <p14:creationId xmlns:p14="http://schemas.microsoft.com/office/powerpoint/2010/main" val="23840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>Section III:</a:t>
            </a:r>
            <a:br>
              <a:rPr lang="en-US" dirty="0" smtClean="0"/>
            </a:br>
            <a:r>
              <a:rPr lang="en-US" dirty="0" smtClean="0"/>
              <a:t> RETENTON REPORTS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lnSpc>
                <a:spcPct val="150000"/>
              </a:lnSpc>
              <a:buNone/>
            </a:pPr>
            <a:r>
              <a:rPr lang="en-US" sz="3600" u="sng" dirty="0"/>
              <a:t>All District </a:t>
            </a:r>
            <a:r>
              <a:rPr lang="en-US" sz="3600" u="sng" dirty="0" smtClean="0"/>
              <a:t>Teachers</a:t>
            </a:r>
          </a:p>
          <a:p>
            <a:pPr marL="0" lvl="2" indent="0">
              <a:buNone/>
            </a:pPr>
            <a:endParaRPr lang="en-US" sz="1100" u="sng" dirty="0"/>
          </a:p>
          <a:p>
            <a:pPr marL="858838" lvl="4" indent="-623888">
              <a:buFont typeface="+mj-lt"/>
              <a:buAutoNum type="arabicPeriod" startAt="37"/>
            </a:pPr>
            <a:r>
              <a:rPr lang="en-US" sz="2800" dirty="0" smtClean="0"/>
              <a:t>5-Year Retention of Teacher Cohort by Pathway— </a:t>
            </a:r>
            <a:r>
              <a:rPr lang="en-US" sz="2400" dirty="0" smtClean="0"/>
              <a:t>High School</a:t>
            </a:r>
          </a:p>
          <a:p>
            <a:pPr marL="914400" lvl="4" indent="-679450">
              <a:buFont typeface="+mj-lt"/>
              <a:buAutoNum type="arabicPeriod" startAt="37"/>
            </a:pPr>
            <a:r>
              <a:rPr lang="en-US" sz="2800" dirty="0" smtClean="0"/>
              <a:t>Retention of Teacher Cohort by Recommending Program</a:t>
            </a:r>
          </a:p>
          <a:p>
            <a:pPr marL="858838" lvl="4" indent="-623888">
              <a:buFont typeface="+mj-lt"/>
              <a:buAutoNum type="arabicPeriod" startAt="37"/>
            </a:pPr>
            <a:r>
              <a:rPr lang="en-US" sz="2800" dirty="0" smtClean="0"/>
              <a:t>Retention Summary of 2007-2011 Teacher Cohorts</a:t>
            </a:r>
          </a:p>
          <a:p>
            <a:pPr marL="0" indent="62388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1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01168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40880" y="5764306"/>
            <a:ext cx="2103120" cy="1097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668"/>
            <a:ext cx="5193282" cy="66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01168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943600"/>
            <a:ext cx="246888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9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6750"/>
            <a:ext cx="4498181" cy="66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23544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22" y="1"/>
            <a:ext cx="4466653" cy="67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5"/>
          <p:cNvSpPr>
            <a:spLocks noGrp="1"/>
          </p:cNvSpPr>
          <p:nvPr>
            <p:ph idx="4294967295"/>
          </p:nvPr>
        </p:nvSpPr>
        <p:spPr>
          <a:xfrm>
            <a:off x="950913" y="1517650"/>
            <a:ext cx="8193087" cy="4806950"/>
          </a:xfrm>
        </p:spPr>
        <p:txBody>
          <a:bodyPr bIns="0"/>
          <a:lstStyle/>
          <a:p>
            <a:pPr marL="0" lvl="1" indent="0" eaLnBrk="1" hangingPunct="1">
              <a:spcBef>
                <a:spcPts val="0"/>
              </a:spcBef>
              <a:buNone/>
            </a:pPr>
            <a:endParaRPr lang="en-US" sz="800" b="0" dirty="0" smtClean="0"/>
          </a:p>
          <a:p>
            <a:pPr marL="0" lvl="1" indent="0" eaLnBrk="1" hangingPunct="1">
              <a:spcBef>
                <a:spcPts val="0"/>
              </a:spcBef>
              <a:buNone/>
            </a:pPr>
            <a:endParaRPr lang="en-US" sz="1400" dirty="0" smtClean="0"/>
          </a:p>
          <a:p>
            <a:pPr marL="863600" lvl="2" indent="-463550" eaLnBrk="1" hangingPunct="1">
              <a:spcBef>
                <a:spcPts val="0"/>
              </a:spcBef>
            </a:pPr>
            <a:endParaRPr lang="en-US" dirty="0" smtClean="0"/>
          </a:p>
          <a:p>
            <a:pPr marL="274320" lvl="1" indent="-628650" eaLnBrk="1" hangingPunct="1">
              <a:spcBef>
                <a:spcPts val="600"/>
              </a:spcBef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>Customized Data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Clr>
                <a:srgbClr val="B39023"/>
              </a:buClr>
              <a:buFont typeface="Wingdings" pitchFamily="2" charset="2"/>
              <a:buChar char="v"/>
            </a:pPr>
            <a:r>
              <a:rPr lang="en-US" dirty="0"/>
              <a:t>Demographic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/>
              <a:t>Teacher </a:t>
            </a:r>
            <a:r>
              <a:rPr lang="en-US" dirty="0" smtClean="0"/>
              <a:t>Name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Ethnicity 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Gender</a:t>
            </a:r>
            <a:endParaRPr lang="en-US" dirty="0"/>
          </a:p>
          <a:p>
            <a:pPr marL="285750" indent="-285750">
              <a:buClr>
                <a:srgbClr val="B39023"/>
              </a:buClr>
              <a:buFont typeface="Wingdings" pitchFamily="2" charset="2"/>
              <a:buChar char="v"/>
            </a:pPr>
            <a:r>
              <a:rPr lang="en-US" dirty="0"/>
              <a:t>Employment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/>
              <a:t>Employment </a:t>
            </a:r>
            <a:r>
              <a:rPr lang="en-US" dirty="0" smtClean="0"/>
              <a:t>year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District</a:t>
            </a:r>
            <a:endParaRPr lang="en-US" dirty="0"/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/>
              <a:t>Campus name and code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 marL="285750" indent="-285750">
              <a:buClr>
                <a:srgbClr val="B39023"/>
              </a:buClr>
              <a:buFont typeface="Wingdings" pitchFamily="2" charset="2"/>
              <a:buChar char="v"/>
            </a:pPr>
            <a:r>
              <a:rPr lang="en-US" dirty="0"/>
              <a:t>Assignment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Role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Population served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Subject’s </a:t>
            </a:r>
            <a:r>
              <a:rPr lang="en-US" dirty="0"/>
              <a:t>taught and % </a:t>
            </a:r>
            <a:r>
              <a:rPr lang="en-US" dirty="0" err="1"/>
              <a:t>fte</a:t>
            </a:r>
            <a:endParaRPr lang="en-US" dirty="0"/>
          </a:p>
          <a:p>
            <a:pPr marL="285750" indent="-285750">
              <a:buClr>
                <a:srgbClr val="B39023"/>
              </a:buClr>
              <a:buFont typeface="Wingdings" pitchFamily="2" charset="2"/>
              <a:buChar char="v"/>
            </a:pPr>
            <a:r>
              <a:rPr lang="en-US" dirty="0" smtClean="0"/>
              <a:t>Certifications (to 8)</a:t>
            </a:r>
            <a:endParaRPr lang="en-US" dirty="0"/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/>
              <a:t>Certification </a:t>
            </a:r>
            <a:r>
              <a:rPr lang="en-US" dirty="0" smtClean="0"/>
              <a:t>Year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Organization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Certification type</a:t>
            </a:r>
          </a:p>
          <a:p>
            <a:pPr lvl="1">
              <a:buClr>
                <a:srgbClr val="B39023"/>
              </a:buClr>
              <a:buSzPct val="60000"/>
              <a:buFont typeface="Wingdings" pitchFamily="2" charset="2"/>
              <a:buChar char="v"/>
            </a:pPr>
            <a:r>
              <a:rPr lang="en-US" dirty="0" smtClean="0"/>
              <a:t>Subject </a:t>
            </a:r>
            <a:r>
              <a:rPr lang="en-US" dirty="0"/>
              <a:t>area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6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further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174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296402" cy="6946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038"/>
                <a:gridCol w="1102038"/>
                <a:gridCol w="1232975"/>
                <a:gridCol w="1222061"/>
                <a:gridCol w="1189328"/>
                <a:gridCol w="1102038"/>
                <a:gridCol w="1243886"/>
                <a:gridCol w="1102038"/>
              </a:tblGrid>
              <a:tr h="25160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DEMOGRAPHIC INFORMATION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ID Number 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Last Name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First Name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Middle Name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Ethnicity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Gender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</a:tr>
              <a:tr h="113331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 unique identifier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for each person listed in the database.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For each employment year, a person's last, first and middle name will appear on a separate row for every class taught until % FTE adds up to 1.0.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For each employment year, a person's last, first and middle name will appear on a separate row for every class taught until % FTE adds up to 1.0.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For each employ-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ment year, a per-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son's last, first, and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 middle name will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 appear as a separate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 row for every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 class taught until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 % FTE adds up to  1.0.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Am. Indian/Alaska Native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Asian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Black/African American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Hispanic/Latino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White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Female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Male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</a:tr>
              <a:tr h="25160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EMPLOYMENT INFORMATION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Employment Year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Campus  Code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Campus  Name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Role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Population Served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Subject Area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Subjects Taught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% FTE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</a:tr>
              <a:tr h="188363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All employment is calculated in the spring of the academic year.  If employment  year is 2013, then employment took place during the 2012-2013 academic year.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Code assigned to campus where teacher is employed.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Name of public school campus where teacher is employed.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As defined by PEIMS. 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/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Teacher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Principal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Asstistant  Principal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Counselor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Librarian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Educational Aide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Diagnostician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Intrepreter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Type of student: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/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Regular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Bilingual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Compensatory/Remedial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Gifted/Talented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Career/Technical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Special Education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English as a Second Language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Adult Basic Education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Honors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Migrant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The general subject area of the teaching assignment for each FTE up to 1.0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Description of the teaching assignment.  This is tied to the % FTE column.  If the % FTE is less than 1.0, there will be a line for each subject taught and the % FTE of the assignment.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For each employment year, the allotment</a:t>
                      </a:r>
                      <a:br>
                        <a:rPr lang="en-US" sz="700" u="none" strike="noStrike" dirty="0">
                          <a:effectLst/>
                        </a:rPr>
                      </a:br>
                      <a:r>
                        <a:rPr lang="en-US" sz="700" u="none" strike="noStrike" dirty="0">
                          <a:effectLst/>
                        </a:rPr>
                        <a:t>of subject taught  per class up to 1.0.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</a:tr>
              <a:tr h="25160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FIRST THROUGH EIGHTH CERTIFICATE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Certification Year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Organization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Program Type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Certification  Type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Certification Subject  Area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Certification Subject Field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657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Starts at FY 1990.  Data before 1989-1990 are not available.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Name of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recommending organization.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Standard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Post-baccalaureate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Alternative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By examination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Jamison Bill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Vocational experience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Out-of-State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Permit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Paraprofessional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Unknown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Emergency (3 types)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Non-renewable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One year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Paraprofessional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&amp; Standard Para.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Probationary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Professional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Provisional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Standard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Stardard Professional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Unknown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Vocational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Broad description of certification area.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Detailed description of certification area.</a:t>
                      </a:r>
                      <a:br>
                        <a:rPr lang="en-US" sz="700" u="none" strike="noStrike" dirty="0">
                          <a:effectLst/>
                        </a:rPr>
                      </a:b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52" marR="5152" marT="515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8137525" cy="1189038"/>
          </a:xfrm>
          <a:solidFill>
            <a:srgbClr val="B39023"/>
          </a:solidFill>
        </p:spPr>
        <p:txBody>
          <a:bodyPr anchor="t"/>
          <a:lstStyle/>
          <a:p>
            <a:pPr marL="514350" indent="-514350" eaLnBrk="1" hangingPunct="1">
              <a:lnSpc>
                <a:spcPct val="150000"/>
              </a:lnSpc>
            </a:pPr>
            <a:r>
              <a:rPr lang="en-US" b="1" smtClean="0"/>
              <a:t>OUR WORK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3810000"/>
          </a:xfrm>
        </p:spPr>
        <p:txBody>
          <a:bodyPr/>
          <a:lstStyle/>
          <a:p>
            <a:pPr marL="517525" indent="-517525">
              <a:spcBef>
                <a:spcPts val="600"/>
              </a:spcBef>
              <a:buClr>
                <a:srgbClr val="B39023"/>
              </a:buClr>
              <a:buFont typeface="Wingdings" pitchFamily="2" charset="2"/>
              <a:buChar char="v"/>
              <a:defRPr/>
            </a:pPr>
            <a:r>
              <a:rPr lang="en-US" sz="3600" dirty="0"/>
              <a:t>Expand Knowledge Through </a:t>
            </a:r>
            <a:r>
              <a:rPr lang="en-US" sz="3600" dirty="0" smtClean="0"/>
              <a:t>Research</a:t>
            </a:r>
          </a:p>
          <a:p>
            <a:pPr marL="0" indent="0">
              <a:spcBef>
                <a:spcPts val="600"/>
              </a:spcBef>
              <a:buClr>
                <a:srgbClr val="B39023"/>
              </a:buClr>
              <a:buFont typeface="Arial" charset="0"/>
              <a:buNone/>
              <a:defRPr/>
            </a:pPr>
            <a:endParaRPr lang="en-US" sz="2000" dirty="0" smtClean="0"/>
          </a:p>
          <a:p>
            <a:pPr marL="517525" indent="-517525">
              <a:spcBef>
                <a:spcPts val="600"/>
              </a:spcBef>
              <a:buClr>
                <a:srgbClr val="B39023"/>
              </a:buClr>
              <a:buFont typeface="Wingdings" pitchFamily="2" charset="2"/>
              <a:buChar char="v"/>
              <a:defRPr/>
            </a:pPr>
            <a:r>
              <a:rPr lang="en-US" sz="3600" dirty="0" smtClean="0"/>
              <a:t>Build </a:t>
            </a:r>
            <a:r>
              <a:rPr lang="en-US" sz="3600" dirty="0"/>
              <a:t>Capacity for Institutional </a:t>
            </a:r>
            <a:r>
              <a:rPr lang="en-US" sz="3600" dirty="0" smtClean="0"/>
              <a:t>Change</a:t>
            </a:r>
          </a:p>
          <a:p>
            <a:pPr marL="517525" indent="-517525">
              <a:spcBef>
                <a:spcPts val="600"/>
              </a:spcBef>
              <a:buClr>
                <a:srgbClr val="B39023"/>
              </a:buClr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517525" indent="-517525">
              <a:spcBef>
                <a:spcPts val="600"/>
              </a:spcBef>
              <a:buClr>
                <a:srgbClr val="B39023"/>
              </a:buClr>
              <a:buFont typeface="Wingdings" pitchFamily="2" charset="2"/>
              <a:buChar char="v"/>
              <a:defRPr/>
            </a:pPr>
            <a:r>
              <a:rPr lang="en-US" sz="3600" dirty="0" smtClean="0"/>
              <a:t>Initiate Action Through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45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0200"/>
            <a:ext cx="8193087" cy="48117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Format:</a:t>
            </a:r>
          </a:p>
          <a:p>
            <a:pPr lvl="1"/>
            <a:r>
              <a:rPr lang="en-US" dirty="0" smtClean="0"/>
              <a:t>Electronic copy of structured reports in </a:t>
            </a:r>
            <a:r>
              <a:rPr lang="en-US" dirty="0" err="1" smtClean="0"/>
              <a:t>pdf</a:t>
            </a:r>
            <a:r>
              <a:rPr lang="en-US" dirty="0" smtClean="0"/>
              <a:t> format</a:t>
            </a:r>
          </a:p>
          <a:p>
            <a:pPr lvl="1"/>
            <a:r>
              <a:rPr lang="en-US" dirty="0" smtClean="0"/>
              <a:t>Hardcopy of sample report</a:t>
            </a:r>
          </a:p>
          <a:p>
            <a:pPr lvl="1"/>
            <a:r>
              <a:rPr lang="en-US" dirty="0" smtClean="0"/>
              <a:t>Customized data file with data dictionary</a:t>
            </a:r>
          </a:p>
          <a:p>
            <a:pPr marL="0" lvl="1" indent="0">
              <a:buNone/>
            </a:pPr>
            <a:endParaRPr lang="en-US" sz="1000" dirty="0" smtClean="0"/>
          </a:p>
          <a:p>
            <a:pPr marL="0" lvl="1" indent="0">
              <a:buNone/>
            </a:pPr>
            <a:r>
              <a:rPr lang="en-US" sz="3200" dirty="0" smtClean="0"/>
              <a:t>Cost</a:t>
            </a:r>
          </a:p>
          <a:p>
            <a:pPr marL="0" lvl="1" indent="0">
              <a:buNone/>
            </a:pPr>
            <a:endParaRPr lang="en-US" sz="1000" dirty="0" smtClean="0"/>
          </a:p>
          <a:p>
            <a:pPr marL="0" lvl="1" indent="0">
              <a:buNone/>
            </a:pPr>
            <a:r>
              <a:rPr lang="en-US" sz="3200" dirty="0" smtClean="0"/>
              <a:t>Availability  </a:t>
            </a: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School District Reports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88720"/>
          </a:xfrm>
          <a:solidFill>
            <a:srgbClr val="B39023"/>
          </a:solidFill>
        </p:spPr>
        <p:txBody>
          <a:bodyPr tIns="91440"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CONTACT INFORMATION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057400"/>
            <a:ext cx="7620000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 smtClean="0"/>
              <a:t>Mona S. Wineburg, </a:t>
            </a:r>
          </a:p>
          <a:p>
            <a:pPr marL="0" indent="0" algn="ctr">
              <a:buNone/>
            </a:pPr>
            <a:r>
              <a:rPr lang="en-US" dirty="0" smtClean="0"/>
              <a:t>Executive Director</a:t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mwineburg@createtx.org</a:t>
            </a:r>
            <a:endParaRPr lang="en-US" u="sng" dirty="0" smtClean="0"/>
          </a:p>
          <a:p>
            <a:pPr marL="0" indent="0" algn="ctr">
              <a:buNone/>
            </a:pPr>
            <a:endParaRPr lang="en-US" u="sng" dirty="0" smtClean="0"/>
          </a:p>
          <a:p>
            <a:pPr algn="ctr"/>
            <a:r>
              <a:rPr lang="en-US" dirty="0" smtClean="0"/>
              <a:t>Sherri </a:t>
            </a:r>
            <a:r>
              <a:rPr lang="en-US" dirty="0"/>
              <a:t>Lowrey</a:t>
            </a:r>
            <a:br>
              <a:rPr lang="en-US" dirty="0"/>
            </a:br>
            <a:r>
              <a:rPr lang="en-US" dirty="0"/>
              <a:t>Associate Director of Research</a:t>
            </a:r>
            <a:br>
              <a:rPr lang="en-US" dirty="0"/>
            </a:br>
            <a:r>
              <a:rPr lang="en-US" u="sng" dirty="0" smtClean="0">
                <a:hlinkClick r:id="rId3"/>
              </a:rPr>
              <a:t>slowrey@createtx.org</a:t>
            </a:r>
            <a:endParaRPr lang="en-US" u="sng" dirty="0" smtClean="0"/>
          </a:p>
          <a:p>
            <a:pPr algn="ctr"/>
            <a:endParaRPr lang="en-US" u="sng" dirty="0"/>
          </a:p>
          <a:p>
            <a:pPr marL="0" lvl="1" algn="ctr">
              <a:lnSpc>
                <a:spcPct val="90000"/>
              </a:lnSpc>
              <a:defRPr/>
            </a:pPr>
            <a:r>
              <a:rPr lang="en-US" dirty="0"/>
              <a:t>John Beck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dirty="0"/>
              <a:t> Higher Education Research Liaison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dirty="0">
                <a:solidFill>
                  <a:srgbClr val="F6F2EA"/>
                </a:solidFill>
              </a:rPr>
              <a:t>   </a:t>
            </a:r>
            <a:r>
              <a:rPr lang="en-US" dirty="0">
                <a:solidFill>
                  <a:srgbClr val="F6F2EA"/>
                </a:solidFill>
                <a:hlinkClick r:id="rId4"/>
              </a:rPr>
              <a:t>jbeck@createtx.org</a:t>
            </a:r>
            <a:endParaRPr lang="en-US" dirty="0">
              <a:solidFill>
                <a:srgbClr val="F6F2EA"/>
              </a:solidFill>
            </a:endParaRPr>
          </a:p>
          <a:p>
            <a:pPr algn="ctr"/>
            <a:endParaRPr lang="en-US" u="sng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lvl="2" indent="0" algn="ctr">
              <a:buClr>
                <a:srgbClr val="B39023"/>
              </a:buClr>
              <a:buNone/>
              <a:tabLst>
                <a:tab pos="2574925" algn="l"/>
              </a:tabLst>
            </a:pPr>
            <a:r>
              <a:rPr lang="en-US" sz="3600" i="1" dirty="0"/>
              <a:t>PACE</a:t>
            </a:r>
          </a:p>
          <a:p>
            <a:pPr marL="3175" lvl="2" indent="0">
              <a:spcBef>
                <a:spcPts val="0"/>
              </a:spcBef>
              <a:buClr>
                <a:srgbClr val="B39023"/>
              </a:buClr>
              <a:buNone/>
              <a:tabLst>
                <a:tab pos="2574925" algn="l"/>
              </a:tabLst>
            </a:pPr>
            <a:r>
              <a:rPr lang="en-US" sz="3200" i="1" dirty="0"/>
              <a:t>Performance Analysis for Colleges of </a:t>
            </a:r>
            <a:r>
              <a:rPr lang="en-US" sz="3200" i="1" dirty="0" smtClean="0"/>
              <a:t>Education</a:t>
            </a:r>
          </a:p>
          <a:p>
            <a:pPr marL="3175" lvl="2" indent="0" algn="ctr">
              <a:spcBef>
                <a:spcPts val="600"/>
              </a:spcBef>
              <a:buClr>
                <a:srgbClr val="B39023"/>
              </a:buClr>
              <a:buNone/>
              <a:tabLst>
                <a:tab pos="2574925" algn="l"/>
              </a:tabLst>
            </a:pPr>
            <a:r>
              <a:rPr lang="en-US" sz="1600" cap="all" dirty="0" smtClean="0">
                <a:ea typeface="+mj-ea"/>
                <a:cs typeface="+mj-cs"/>
              </a:rPr>
              <a:t>Reports For </a:t>
            </a:r>
            <a:r>
              <a:rPr lang="en-US" sz="1600" cap="all" dirty="0">
                <a:ea typeface="+mj-ea"/>
                <a:cs typeface="+mj-cs"/>
              </a:rPr>
              <a:t>Use by the university with an Emphasis on </a:t>
            </a:r>
            <a:r>
              <a:rPr lang="en-US" sz="1600" cap="all" dirty="0" smtClean="0">
                <a:ea typeface="+mj-ea"/>
                <a:cs typeface="+mj-cs"/>
              </a:rPr>
              <a:t>AREA </a:t>
            </a:r>
            <a:r>
              <a:rPr lang="en-US" sz="1600" cap="all" dirty="0">
                <a:ea typeface="+mj-ea"/>
                <a:cs typeface="+mj-cs"/>
              </a:rPr>
              <a:t>Public Schools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05800" cy="114300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A Short History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</a:t>
            </a:r>
            <a:r>
              <a:rPr lang="en-US" sz="2400" dirty="0" smtClean="0"/>
              <a:t>Schools</a:t>
            </a:r>
          </a:p>
          <a:p>
            <a:pPr>
              <a:tabLst>
                <a:tab pos="396875" algn="l"/>
              </a:tabLst>
            </a:pPr>
            <a:r>
              <a:rPr lang="en-US" sz="2400" dirty="0" smtClean="0"/>
              <a:t>	School Listings</a:t>
            </a:r>
          </a:p>
          <a:p>
            <a:pPr>
              <a:tabLst>
                <a:tab pos="39687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School Demographics</a:t>
            </a:r>
            <a:endParaRPr lang="en-US" sz="2400" dirty="0"/>
          </a:p>
          <a:p>
            <a:r>
              <a:rPr lang="en-US" sz="2400" dirty="0"/>
              <a:t>      Enrollment Trends</a:t>
            </a:r>
          </a:p>
          <a:p>
            <a:r>
              <a:rPr lang="en-US" sz="2400" dirty="0"/>
              <a:t>      </a:t>
            </a:r>
            <a:r>
              <a:rPr lang="en-US" sz="2400" dirty="0" smtClean="0"/>
              <a:t>Achievement Trends</a:t>
            </a:r>
          </a:p>
          <a:p>
            <a:pPr>
              <a:tabLst>
                <a:tab pos="396875" algn="l"/>
              </a:tabLst>
            </a:pPr>
            <a:r>
              <a:rPr lang="en-US" sz="2400" dirty="0"/>
              <a:t>		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024809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University 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 Teacher Production</a:t>
            </a:r>
          </a:p>
          <a:p>
            <a:pPr marL="396875" indent="-396875"/>
            <a:r>
              <a:rPr lang="en-US" sz="2400" dirty="0" smtClean="0"/>
              <a:t>	Teacher Certification </a:t>
            </a:r>
            <a:endParaRPr lang="en-US" sz="2400" dirty="0"/>
          </a:p>
          <a:p>
            <a:r>
              <a:rPr lang="en-US" sz="2400" dirty="0"/>
              <a:t>      </a:t>
            </a:r>
            <a:r>
              <a:rPr lang="en-US" sz="2400" dirty="0" smtClean="0"/>
              <a:t>Supply/Demand</a:t>
            </a:r>
          </a:p>
          <a:p>
            <a:pPr marL="396875" indent="-396875"/>
            <a:r>
              <a:rPr lang="en-US" sz="2400" dirty="0"/>
              <a:t>	</a:t>
            </a:r>
            <a:r>
              <a:rPr lang="en-US" sz="2400" dirty="0" smtClean="0"/>
              <a:t>Teacher Employment</a:t>
            </a:r>
            <a:endParaRPr lang="en-US" sz="2400" dirty="0"/>
          </a:p>
          <a:p>
            <a:r>
              <a:rPr lang="en-US" sz="2400" dirty="0"/>
              <a:t>      </a:t>
            </a:r>
            <a:r>
              <a:rPr lang="en-US" sz="2400" dirty="0" smtClean="0"/>
              <a:t>Retention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92100"/>
            <a:ext cx="8074025" cy="121920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District DATA REPORTS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036983" y="3200400"/>
            <a:ext cx="7848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8975" lvl="2" indent="-457200">
              <a:buClr>
                <a:srgbClr val="B39023"/>
              </a:buClr>
              <a:buFont typeface="Wingdings" pitchFamily="2" charset="2"/>
              <a:buChar char="v"/>
              <a:tabLst>
                <a:tab pos="2968625" algn="l"/>
              </a:tabLst>
            </a:pPr>
            <a:r>
              <a:rPr lang="en-US" sz="3200" dirty="0" smtClean="0"/>
              <a:t>Section I:  	Employment Trends</a:t>
            </a:r>
          </a:p>
          <a:p>
            <a:pPr marL="231775" lvl="2">
              <a:buClr>
                <a:srgbClr val="B39023"/>
              </a:buClr>
              <a:tabLst>
                <a:tab pos="2574925" algn="l"/>
              </a:tabLst>
            </a:pPr>
            <a:endParaRPr lang="en-US" sz="1000" dirty="0"/>
          </a:p>
          <a:p>
            <a:pPr marL="688975" lvl="2" indent="-457200">
              <a:buClr>
                <a:srgbClr val="B39023"/>
              </a:buClr>
              <a:buFont typeface="Wingdings" pitchFamily="2" charset="2"/>
              <a:buChar char="v"/>
              <a:tabLst>
                <a:tab pos="2968625" algn="l"/>
              </a:tabLst>
            </a:pPr>
            <a:r>
              <a:rPr lang="en-US" sz="3200" dirty="0" smtClean="0"/>
              <a:t>Section II:  	Assignment  Trends</a:t>
            </a:r>
          </a:p>
          <a:p>
            <a:pPr marL="688975" lvl="2" indent="-457200">
              <a:buClr>
                <a:srgbClr val="B39023"/>
              </a:buClr>
              <a:buFont typeface="Wingdings" pitchFamily="2" charset="2"/>
              <a:buChar char="v"/>
              <a:tabLst>
                <a:tab pos="2574925" algn="l"/>
              </a:tabLst>
            </a:pPr>
            <a:endParaRPr lang="en-US" sz="1000" dirty="0"/>
          </a:p>
          <a:p>
            <a:pPr marL="688975" lvl="2" indent="-457200">
              <a:buClr>
                <a:srgbClr val="B39023"/>
              </a:buClr>
              <a:buFont typeface="Wingdings" pitchFamily="2" charset="2"/>
              <a:buChar char="v"/>
              <a:tabLst>
                <a:tab pos="2968625" algn="l"/>
              </a:tabLst>
            </a:pPr>
            <a:r>
              <a:rPr lang="en-US" sz="3200" dirty="0" smtClean="0"/>
              <a:t>Section III: 	Retention Trends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56861" y="1600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FF"/>
                </a:solidFill>
              </a:rPr>
              <a:t>DaRTS</a:t>
            </a:r>
            <a:r>
              <a:rPr lang="en-US" sz="3600" b="1" i="1" dirty="0">
                <a:solidFill>
                  <a:srgbClr val="0000FF"/>
                </a:solidFill>
              </a:rPr>
              <a:t/>
            </a:r>
            <a:br>
              <a:rPr lang="en-US" sz="3600" b="1" i="1" dirty="0">
                <a:solidFill>
                  <a:srgbClr val="0000FF"/>
                </a:solidFill>
              </a:rPr>
            </a:br>
            <a:r>
              <a:rPr lang="en-US" sz="3600" b="1" i="1" dirty="0"/>
              <a:t>Data Reporting Tool for Schools</a:t>
            </a:r>
          </a:p>
        </p:txBody>
      </p:sp>
    </p:spTree>
    <p:extLst>
      <p:ext uri="{BB962C8B-B14F-4D97-AF65-F5344CB8AC3E}">
        <p14:creationId xmlns:p14="http://schemas.microsoft.com/office/powerpoint/2010/main" val="23622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14300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/>
              <a:t>SECTION I </a:t>
            </a:r>
            <a:r>
              <a:rPr lang="en-US" dirty="0" smtClean="0">
                <a:solidFill>
                  <a:srgbClr val="0000FF"/>
                </a:solidFill>
              </a:rPr>
              <a:t>REPORTS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3600" dirty="0" smtClean="0"/>
              <a:t>Section I:  Employment Trends</a:t>
            </a:r>
          </a:p>
          <a:p>
            <a:pPr marL="1430338" lvl="2" indent="-635000">
              <a:buAutoNum type="alphaUcPeriod"/>
            </a:pPr>
            <a:endParaRPr lang="en-US" sz="1800" dirty="0" smtClean="0"/>
          </a:p>
          <a:p>
            <a:pPr marL="1430338" lvl="2" indent="-63500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b="0" dirty="0" smtClean="0">
                <a:solidFill>
                  <a:schemeClr val="tx1"/>
                </a:solidFill>
              </a:rPr>
              <a:t>All District </a:t>
            </a:r>
            <a:r>
              <a:rPr lang="en-US" sz="3600" b="0" dirty="0">
                <a:solidFill>
                  <a:schemeClr val="tx1"/>
                </a:solidFill>
              </a:rPr>
              <a:t>T</a:t>
            </a:r>
            <a:r>
              <a:rPr lang="en-US" sz="3600" b="0" dirty="0" smtClean="0">
                <a:solidFill>
                  <a:schemeClr val="tx1"/>
                </a:solidFill>
              </a:rPr>
              <a:t>eachers</a:t>
            </a:r>
          </a:p>
          <a:p>
            <a:pPr marL="1430338" lvl="3" indent="-635000">
              <a:buFont typeface="Wingdings" pitchFamily="2" charset="2"/>
              <a:buChar char="Ø"/>
            </a:pPr>
            <a:endParaRPr lang="en-US" sz="3200" b="0" dirty="0" smtClean="0">
              <a:solidFill>
                <a:schemeClr val="tx1"/>
              </a:solidFill>
            </a:endParaRPr>
          </a:p>
          <a:p>
            <a:pPr marL="1430338" lvl="2" indent="-63500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b="0" dirty="0" smtClean="0">
                <a:solidFill>
                  <a:schemeClr val="tx1"/>
                </a:solidFill>
              </a:rPr>
              <a:t>Newly-Hired Teachers</a:t>
            </a:r>
            <a:endParaRPr lang="en-US" sz="3600" b="0" dirty="0">
              <a:solidFill>
                <a:schemeClr val="tx1"/>
              </a:solidFill>
            </a:endParaRPr>
          </a:p>
          <a:p>
            <a:pPr marL="0" indent="623888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"/>
            <a:ext cx="8305800" cy="1280160"/>
          </a:xfrm>
          <a:solidFill>
            <a:srgbClr val="B39023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SECTION I: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EMPLOYMENT TRENDS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193088" cy="4811712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u="sng" dirty="0" smtClean="0"/>
              <a:t>All District Teachers</a:t>
            </a:r>
          </a:p>
          <a:p>
            <a:pPr marL="685800" lvl="3" indent="-457200">
              <a:buFont typeface="+mj-lt"/>
              <a:buAutoNum type="arabicPeriod"/>
            </a:pPr>
            <a:r>
              <a:rPr lang="en-US" sz="2800" dirty="0" smtClean="0"/>
              <a:t>Teachers Employed by Recommending Source</a:t>
            </a:r>
          </a:p>
          <a:p>
            <a:pPr marL="685800" lvl="3" indent="-457200">
              <a:buNone/>
            </a:pPr>
            <a:endParaRPr lang="en-US" dirty="0" smtClean="0"/>
          </a:p>
          <a:p>
            <a:pPr marL="685800" lvl="3" indent="-457200">
              <a:buFont typeface="+mj-lt"/>
              <a:buAutoNum type="arabicPeriod" startAt="2"/>
            </a:pPr>
            <a:r>
              <a:rPr lang="en-US" sz="2800" dirty="0" smtClean="0"/>
              <a:t>Teacher Employment by Certification Pathway</a:t>
            </a:r>
          </a:p>
          <a:p>
            <a:pPr marL="685800" lvl="3" indent="-457200">
              <a:buNone/>
            </a:pPr>
            <a:endParaRPr lang="en-US" dirty="0" smtClean="0"/>
          </a:p>
          <a:p>
            <a:pPr marL="685800" lvl="3" indent="-457200">
              <a:buFont typeface="+mj-lt"/>
              <a:buAutoNum type="arabicPeriod" startAt="3"/>
            </a:pPr>
            <a:r>
              <a:rPr lang="en-US" sz="2800" dirty="0" smtClean="0"/>
              <a:t>Campus-Level Teacher Employment by Pathway</a:t>
            </a:r>
          </a:p>
          <a:p>
            <a:pPr marL="685800" lvl="3" indent="-457200">
              <a:buNone/>
            </a:pPr>
            <a:endParaRPr lang="en-US" dirty="0" smtClean="0"/>
          </a:p>
          <a:p>
            <a:pPr marL="685800" lvl="3" indent="-457200">
              <a:buFont typeface="+mj-lt"/>
              <a:buAutoNum type="arabicPeriod" startAt="4"/>
            </a:pPr>
            <a:r>
              <a:rPr lang="en-US" sz="2800" dirty="0" smtClean="0"/>
              <a:t>Teacher Employment by Recommending Program</a:t>
            </a:r>
          </a:p>
          <a:p>
            <a:pPr marL="1430338" lvl="3" indent="-635000">
              <a:buNone/>
            </a:pPr>
            <a:endParaRPr lang="en-US" sz="3200" dirty="0" smtClean="0"/>
          </a:p>
          <a:p>
            <a:pPr marL="0" indent="62388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32499"/>
              </p:ext>
            </p:extLst>
          </p:nvPr>
        </p:nvGraphicFramePr>
        <p:xfrm>
          <a:off x="0" y="72736"/>
          <a:ext cx="9144000" cy="678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Acrobat Document" r:id="rId3" imgW="10063800" imgH="7763400" progId="AcroExch.Document.7">
                  <p:embed/>
                </p:oleObj>
              </mc:Choice>
              <mc:Fallback>
                <p:oleObj name="Acrobat Document" r:id="rId3" imgW="10063800" imgH="776340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736"/>
                        <a:ext cx="9144000" cy="6785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9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739</Words>
  <Application>Microsoft Office PowerPoint</Application>
  <PresentationFormat>On-screen Show (4:3)</PresentationFormat>
  <Paragraphs>230</Paragraphs>
  <Slides>41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1_Office Theme</vt:lpstr>
      <vt:lpstr>2_Office Theme</vt:lpstr>
      <vt:lpstr>Acrobat Document</vt:lpstr>
      <vt:lpstr>DaRTS Data Reporting Tool for Schools: Making Data Connections</vt:lpstr>
      <vt:lpstr>PowerPoint Presentation</vt:lpstr>
      <vt:lpstr>WHAT WE DO    </vt:lpstr>
      <vt:lpstr>OUR WORK    </vt:lpstr>
      <vt:lpstr>A Short History</vt:lpstr>
      <vt:lpstr>District DATA REPORTS</vt:lpstr>
      <vt:lpstr>SECTION I REPORTS</vt:lpstr>
      <vt:lpstr>SECTION I: EMPLOYMENT TRENDS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I: EMPLOYMENT TRENDS </vt:lpstr>
      <vt:lpstr>PowerPoint Presentation</vt:lpstr>
      <vt:lpstr>SECTION II:   ASSIGNMENT TRENDS</vt:lpstr>
      <vt:lpstr>SECTION II: ASSIGNMENT TRENDS </vt:lpstr>
      <vt:lpstr>PowerPoint Presentation</vt:lpstr>
      <vt:lpstr>PowerPoint Presentation</vt:lpstr>
      <vt:lpstr>PowerPoint Presentation</vt:lpstr>
      <vt:lpstr>PowerPoint Presentation</vt:lpstr>
      <vt:lpstr>SECTION II: ASSIGNMENT TRENDS </vt:lpstr>
      <vt:lpstr>PowerPoint Presentation</vt:lpstr>
      <vt:lpstr>SECTION II: Assignment TRENDS </vt:lpstr>
      <vt:lpstr>PowerPoint Presentation</vt:lpstr>
      <vt:lpstr>PowerPoint Presentation</vt:lpstr>
      <vt:lpstr>PowerPoint Presentation</vt:lpstr>
      <vt:lpstr>SECTION II: Assignment TRENDS </vt:lpstr>
      <vt:lpstr>Section III:  RETENTON TRENDS</vt:lpstr>
      <vt:lpstr>Section III:  RETENTON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Customized Data </vt:lpstr>
      <vt:lpstr>PowerPoint Presentation</vt:lpstr>
      <vt:lpstr> School District Reports </vt:lpstr>
      <vt:lpstr> CONTACT INFORMATION   </vt:lpstr>
    </vt:vector>
  </TitlesOfParts>
  <Company>Lone Star College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Lowrey, Sherril A</dc:creator>
  <cp:lastModifiedBy>Lowrey, Sherril A</cp:lastModifiedBy>
  <cp:revision>85</cp:revision>
  <cp:lastPrinted>2013-04-04T19:54:37Z</cp:lastPrinted>
  <dcterms:created xsi:type="dcterms:W3CDTF">2013-01-23T19:18:50Z</dcterms:created>
  <dcterms:modified xsi:type="dcterms:W3CDTF">2013-10-18T16:26:52Z</dcterms:modified>
</cp:coreProperties>
</file>