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notesMasterIdLst>
    <p:notesMasterId r:id="rId16"/>
  </p:notesMasterIdLst>
  <p:handoutMasterIdLst>
    <p:handoutMasterId r:id="rId17"/>
  </p:handoutMasterIdLst>
  <p:sldIdLst>
    <p:sldId id="262" r:id="rId2"/>
    <p:sldId id="259" r:id="rId3"/>
    <p:sldId id="260" r:id="rId4"/>
    <p:sldId id="263" r:id="rId5"/>
    <p:sldId id="268" r:id="rId6"/>
    <p:sldId id="271" r:id="rId7"/>
    <p:sldId id="272" r:id="rId8"/>
    <p:sldId id="275" r:id="rId9"/>
    <p:sldId id="273" r:id="rId10"/>
    <p:sldId id="274" r:id="rId11"/>
    <p:sldId id="276" r:id="rId12"/>
    <p:sldId id="278" r:id="rId13"/>
    <p:sldId id="277" r:id="rId14"/>
    <p:sldId id="28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harlesworth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harlesworth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harlesworth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harlesworth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harlesworth" pitchFamily="8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harlesworth" pitchFamily="8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harlesworth" pitchFamily="8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harlesworth" pitchFamily="8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harlesworth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771" autoAdjust="0"/>
    <p:restoredTop sz="94684" autoAdjust="0"/>
  </p:normalViewPr>
  <p:slideViewPr>
    <p:cSldViewPr>
      <p:cViewPr varScale="1">
        <p:scale>
          <a:sx n="88" d="100"/>
          <a:sy n="88" d="100"/>
        </p:scale>
        <p:origin x="-13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22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1DB67D-38E1-474B-8696-84076C47C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36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95A9-AC79-4440-9EC5-293EF02B7088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502B6-EB4A-40AA-ACE7-8A4A602694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8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C67D31-8252-44F3-882C-D6BD43EF1F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266317-3EED-411A-8015-EF44DB378F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60C2FF-F3E0-4D9E-A49D-362BCDB7A0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69D69E-56DB-4ED2-9228-9CCCF64613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B14F2D-F649-4717-B7A5-01BD6E8032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F6D81A-F85E-4738-8DE0-BE811748B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E5A5AF-A248-4F15-A511-D353C165E2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697EFD-56D7-4D4F-9284-B2D9EA9789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A98D41-0389-4775-A02A-8E5AF0E39F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CA0DB9-2346-4F59-B5E0-22813D456E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04F3F7-FC14-4A1E-9F62-2451FF8845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996BCEB-B4BD-49A2-A51B-4D1FC71C1A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jectidealonline.org/ideal_action_site/" TargetMode="External"/><Relationship Id="rId2" Type="http://schemas.openxmlformats.org/officeDocument/2006/relationships/hyperlink" Target="http://www.projectidealonlin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/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 </a:t>
            </a:r>
            <a:br>
              <a:rPr lang="en-US" i="1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>
            <a:normAutofit fontScale="47500" lnSpcReduction="20000"/>
          </a:bodyPr>
          <a:lstStyle/>
          <a:p>
            <a:pPr algn="ctr" eaLnBrk="1" hangingPunct="1">
              <a:buFontTx/>
              <a:buNone/>
            </a:pPr>
            <a:endParaRPr lang="en-US" sz="1200" dirty="0" smtClean="0"/>
          </a:p>
          <a:p>
            <a:pPr marL="82296" indent="0" algn="ctr">
              <a:buNone/>
            </a:pPr>
            <a:r>
              <a:rPr lang="en-US" sz="5100" i="1" dirty="0">
                <a:latin typeface="Arial" charset="0"/>
                <a:cs typeface="Times New Roman" pitchFamily="18" charset="0"/>
              </a:rPr>
              <a:t>Presentation for</a:t>
            </a:r>
          </a:p>
          <a:p>
            <a:pPr marL="82296" indent="0" algn="ctr">
              <a:buNone/>
            </a:pPr>
            <a:r>
              <a:rPr lang="en-US" sz="5100" i="1" dirty="0">
                <a:latin typeface="Arial" charset="0"/>
                <a:cs typeface="Times New Roman" pitchFamily="18" charset="0"/>
              </a:rPr>
              <a:t>Consortium of State Organizations for </a:t>
            </a:r>
          </a:p>
          <a:p>
            <a:pPr marL="82296" indent="0" algn="ctr">
              <a:buNone/>
            </a:pPr>
            <a:r>
              <a:rPr lang="en-US" sz="5100" i="1" dirty="0">
                <a:latin typeface="Arial" charset="0"/>
                <a:cs typeface="Times New Roman" pitchFamily="18" charset="0"/>
              </a:rPr>
              <a:t>Texas Teacher Education</a:t>
            </a:r>
          </a:p>
          <a:p>
            <a:pPr marL="82296" indent="0" algn="ctr">
              <a:buNone/>
            </a:pPr>
            <a:endParaRPr lang="en-US" sz="2800" i="1" dirty="0">
              <a:latin typeface="Arial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800" i="1" dirty="0">
              <a:latin typeface="Arial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DeAnn Lechtenberger, Ph.D.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 Tech University</a:t>
            </a:r>
            <a:br>
              <a:rPr lang="en-US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Frank Mullins, Ph.D.</a:t>
            </a:r>
            <a:br>
              <a:rPr lang="en-US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Texas for the Permian Basin</a:t>
            </a:r>
            <a:br>
              <a:rPr lang="en-US" sz="3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sz="2400" dirty="0" smtClean="0"/>
          </a:p>
          <a:p>
            <a:pPr marL="115888" indent="3175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15888" indent="3175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15888" indent="3175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15888" indent="3175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15888" indent="3175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15888" indent="3175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15888" indent="3175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15888" indent="3175"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15888" indent="3175"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15888" indent="3175" algn="ctr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Financial Support for </a:t>
            </a:r>
            <a:r>
              <a:rPr lang="en-US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Project IDEAL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is provided by the Texas Council for Developmental Disabilities, with Federal funds* made available by the United States Department of Health and Human Services, Administration on Intellectual and Developmental Disabilities.  *$599,247 (74%) DD funds; $218,725 (26%) non-federal resources.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4" descr="Texas Council for Developmental Disabili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7629" y="4868862"/>
            <a:ext cx="2057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28600"/>
            <a:ext cx="595225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Field Experiences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322263">
              <a:buClr>
                <a:schemeClr val="accent1"/>
              </a:buClr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Field experiences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Need to incorporate working with students with disabilities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“We learn what they look like and their labels, but we never get to see them in the classroom and how to work with them.”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Request for more hands on experience with students with disabilities </a:t>
            </a:r>
            <a:r>
              <a:rPr lang="en-US" sz="2500" b="1" u="sng" dirty="0" smtClean="0">
                <a:latin typeface="Arial" pitchFamily="34" charset="0"/>
                <a:cs typeface="Arial" pitchFamily="34" charset="0"/>
              </a:rPr>
              <a:t>before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and during student teaching.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Need to see how general educators work collaboratively with special educators.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Field Experiences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336550">
              <a:buClr>
                <a:schemeClr val="accent1"/>
              </a:buClr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Cooperating teachers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Confusion about which students were in special education programs versus other pull out programs.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Cooperating teachers lacked experience and knowledge about how to work with students with disabilities.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Student teachers were instructed to just let students with disabilities wait until time to go to special education classroom.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Lack of communication with cooperating teacher on how to identify and work with students with disabilities.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00800"/>
            <a:ext cx="733425" cy="274638"/>
          </a:xfrm>
        </p:spPr>
        <p:txBody>
          <a:bodyPr>
            <a:normAutofit/>
          </a:bodyPr>
          <a:lstStyle/>
          <a:p>
            <a:pPr>
              <a:defRPr/>
            </a:pPr>
            <a:fld id="{B169D69E-56DB-4ED2-9228-9CCCF64613E2}" type="slidenum">
              <a:rPr lang="en-US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Teaching Modules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these themes the following 7 modules have been developed for the Project IDEAL website: 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  <a:tabLst>
                <a:tab pos="914400" algn="l"/>
              </a:tabLst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Overview of Special Education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  <a:tabLst>
                <a:tab pos="914400" algn="l"/>
              </a:tabLst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Classroom Management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  <a:tabLst>
                <a:tab pos="914400" algn="l"/>
              </a:tabLst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Behavior Management 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  <a:tabLst>
                <a:tab pos="914400" algn="l"/>
              </a:tabLst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Attitudes Towards Individuals with Disabilities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  <a:tabLst>
                <a:tab pos="914400" algn="l"/>
              </a:tabLst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Special Education Policies and Procedures 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  <a:tabLst>
                <a:tab pos="914400" algn="l"/>
              </a:tabLst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Parent Involvement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  <a:tabLst>
                <a:tab pos="914400" algn="l"/>
              </a:tabLst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Response to Intervention (RTI)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53400" y="6400800"/>
            <a:ext cx="733425" cy="274638"/>
          </a:xfrm>
        </p:spPr>
        <p:txBody>
          <a:bodyPr>
            <a:normAutofit/>
          </a:bodyPr>
          <a:lstStyle/>
          <a:p>
            <a:pPr>
              <a:defRPr/>
            </a:pPr>
            <a:fld id="{B169D69E-56DB-4ED2-9228-9CCCF64613E2}" type="slidenum">
              <a:rPr lang="en-US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Data Collection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Secondary Education Student Teachers</a:t>
            </a:r>
          </a:p>
          <a:p>
            <a:pPr marL="806450" lvl="1" indent="-34925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Currently do not have a designated special education course available</a:t>
            </a:r>
          </a:p>
          <a:p>
            <a:pPr marL="806450" lvl="1" indent="-34925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Surveys conducted within Capstone Class Meetings </a:t>
            </a:r>
          </a:p>
          <a:p>
            <a:pPr marL="806450" lvl="1" indent="-34925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Individual interviews for more in-depth information 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COE Faculty Feedback – Teacher Education Council meetings 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COE Brown Bag Presentations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Family Focus Group or Interviews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Curriculum &amp; Instruction Crosswalk Development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Project IDEAL Updates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r>
              <a:rPr lang="en-US" dirty="0" smtClean="0"/>
              <a:t>Original Teaching Modules:</a:t>
            </a:r>
          </a:p>
          <a:p>
            <a:pPr lvl="1"/>
            <a:r>
              <a:rPr lang="en-US" dirty="0" smtClean="0">
                <a:hlinkClick r:id="rId2"/>
              </a:rPr>
              <a:t>http://www.projectidealonline.org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Launch of new layer of training videos</a:t>
            </a:r>
          </a:p>
          <a:p>
            <a:pPr lvl="1"/>
            <a:r>
              <a:rPr lang="en-US" dirty="0">
                <a:hlinkClick r:id="rId3"/>
              </a:rPr>
              <a:t>http://www.projectidealonline.org/ideal_action_site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sz="2800" dirty="0"/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IDEAL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9D69E-56DB-4ED2-9228-9CCCF64613E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Purpose of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Project IDEAL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Project Goal: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to create teacher education model to train pre-service general education teachers and administrators who are skilled in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providing positive learning experiences for ALL students in least restrictive environments, especially those from diverse cultural backgrounds and with disabilities</a:t>
            </a:r>
          </a:p>
          <a:p>
            <a:pPr eaLnBrk="1" hangingPunct="1"/>
            <a:endParaRPr lang="en-US" sz="2800" b="1" i="1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Building on Strengths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162800" cy="44958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Capitalize on the strengths of the faculty, students, and staff at TTU COE and the surrounding communities.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Incorporate the values that are evident in our mission to enhance our teacher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preparation curriculum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Document changes at the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program, practice, and 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individual levels 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4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00800"/>
            <a:ext cx="733425" cy="2746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9" descr="C:\Documents and Settings\thettler\Local Settings\Temporary Internet Files\Content.IE5\9ALABWNV\MPj042765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6999" y="4038600"/>
            <a:ext cx="23733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848600" cy="2895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IDEAL</a:t>
            </a:r>
            <a:br>
              <a:rPr lang="en-US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Connecting Research to Practice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5" descr="C:\Documents and Settings\thettler\Local Settings\Temporary Internet Files\Content.IE5\9ALABWNV\MPj042211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819400"/>
            <a:ext cx="5099050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Research Model Phase One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467600" cy="46259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Needs assessments</a:t>
            </a:r>
          </a:p>
          <a:p>
            <a:pPr marL="919163" lvl="1" indent="-461963" eaLnBrk="1" hangingPunct="1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Pre-service teachers</a:t>
            </a:r>
          </a:p>
          <a:p>
            <a:pPr marL="919163" lvl="1" indent="-461963" eaLnBrk="1" hangingPunct="1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Families of students with disabilities</a:t>
            </a:r>
          </a:p>
          <a:p>
            <a:pPr marL="919163" lvl="1" indent="-461963" eaLnBrk="1" hangingPunct="1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Advisory Committee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C:\Documents and Settings\thettler\Local Settings\Temporary Internet Files\Content.IE5\9ALABWNV\MPj042768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38600"/>
            <a:ext cx="35814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Focus Groups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Capstone Classes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Elementary &amp; Middle Level Student Teachers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Eight focus groups of 13-19 participants each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Total of 68 students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5508625" cy="2746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Focus Group Outcomes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Major Themes: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Classroom &amp; Behavior Management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Field Experiences</a:t>
            </a:r>
          </a:p>
          <a:p>
            <a:pPr marL="1371600" lvl="2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Pre – student teaching</a:t>
            </a:r>
          </a:p>
          <a:p>
            <a:pPr marL="1371600" lvl="2" indent="-4572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Student teaching</a:t>
            </a:r>
          </a:p>
          <a:p>
            <a:pPr marL="914400" lvl="1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Strategies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 &amp; Behavior Management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1963" lvl="1" indent="-341313">
              <a:buClr>
                <a:schemeClr val="accent1"/>
              </a:buClr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Positive Classroom &amp; Behavior Management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Handling emotional &amp; social problems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Maintaining a positive classroom environment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Addressing disruptive behaviors &amp; power struggles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Keeping students on task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Time management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Managing paraeducators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Several student teachers stated they would be willing to take an additional course in behavior management.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9D69E-56DB-4ED2-9228-9CCCF64613E2}" type="slidenum">
              <a:rPr lang="en-US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81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Strategies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322263">
              <a:buClr>
                <a:schemeClr val="accent1"/>
              </a:buClr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Need for more training on strategies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Supporting students with disabilities across subject areas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How to provide modifications &amp; accommodations 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Balancing instruction for all students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Working with interventionists 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Talking with students about special needs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Adjusting teaching &amp; testing procedures</a:t>
            </a:r>
          </a:p>
          <a:p>
            <a:pPr marL="914400" lvl="2" indent="-457200">
              <a:buClr>
                <a:schemeClr val="accent1"/>
              </a:buClr>
              <a:buFont typeface="Arial" pitchFamily="34" charset="0"/>
              <a:buChar char="―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How to do co-teaching with special educators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5508625" cy="2746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IDEAL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9D69E-56DB-4ED2-9228-9CCCF64613E2}" type="slidenum">
              <a:rPr lang="en-US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1732</TotalTime>
  <Words>542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    </vt:lpstr>
      <vt:lpstr>Purpose of Project IDEAL</vt:lpstr>
      <vt:lpstr>Building on Strengths</vt:lpstr>
      <vt:lpstr>Project IDEAL Connecting Research to Practice  Evaluation</vt:lpstr>
      <vt:lpstr>Research Model Phase One</vt:lpstr>
      <vt:lpstr>Focus Groups</vt:lpstr>
      <vt:lpstr>Focus Group Outcomes</vt:lpstr>
      <vt:lpstr> Classroom &amp; Behavior Management </vt:lpstr>
      <vt:lpstr>Strategies</vt:lpstr>
      <vt:lpstr>Field Experiences</vt:lpstr>
      <vt:lpstr>Field Experiences</vt:lpstr>
      <vt:lpstr>Teaching Modules</vt:lpstr>
      <vt:lpstr>Data Collection</vt:lpstr>
      <vt:lpstr>Project IDEAL Updates</vt:lpstr>
    </vt:vector>
  </TitlesOfParts>
  <Company>Texas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IDEAL Connecting Research to Practice for Teacher Educators: Informing &amp; Designing Education for All Learners</dc:title>
  <dc:creator>Deann Lechtenberger</dc:creator>
  <cp:lastModifiedBy>Deann</cp:lastModifiedBy>
  <cp:revision>164</cp:revision>
  <cp:lastPrinted>2013-10-19T00:14:04Z</cp:lastPrinted>
  <dcterms:created xsi:type="dcterms:W3CDTF">2007-10-01T01:51:08Z</dcterms:created>
  <dcterms:modified xsi:type="dcterms:W3CDTF">2013-10-29T17:52:12Z</dcterms:modified>
</cp:coreProperties>
</file>